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F45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55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3/13/2013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3/13/2013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3/13/2013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28000" r="-2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3/13/2013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057400"/>
            <a:ext cx="9144000" cy="1757066"/>
          </a:xfrm>
          <a:prstGeom prst="rect">
            <a:avLst/>
          </a:prstGeom>
          <a:noFill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rgbClr val="CF45CF">
                        <a:shade val="30000"/>
                        <a:satMod val="115000"/>
                      </a:srgbClr>
                    </a:gs>
                    <a:gs pos="50000">
                      <a:srgbClr val="CF45CF">
                        <a:shade val="67500"/>
                        <a:satMod val="115000"/>
                      </a:srgbClr>
                    </a:gs>
                    <a:gs pos="100000">
                      <a:srgbClr val="CF45CF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Алексей Николаевич Толстой</a:t>
            </a:r>
          </a:p>
          <a:p>
            <a:pPr algn="ctr"/>
            <a:r>
              <a:rPr lang="ru-RU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rgbClr val="CF45CF">
                        <a:shade val="30000"/>
                        <a:satMod val="115000"/>
                      </a:srgbClr>
                    </a:gs>
                    <a:gs pos="50000">
                      <a:srgbClr val="CF45CF">
                        <a:shade val="67500"/>
                        <a:satMod val="115000"/>
                      </a:srgbClr>
                    </a:gs>
                    <a:gs pos="100000">
                      <a:srgbClr val="CF45CF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и роман «Петр Первый»</a:t>
            </a:r>
            <a:endParaRPr lang="ru-RU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gradFill flip="none" rotWithShape="1">
                <a:gsLst>
                  <a:gs pos="0">
                    <a:srgbClr val="CF45CF">
                      <a:shade val="30000"/>
                      <a:satMod val="115000"/>
                    </a:srgbClr>
                  </a:gs>
                  <a:gs pos="50000">
                    <a:srgbClr val="CF45CF">
                      <a:shade val="67500"/>
                      <a:satMod val="115000"/>
                    </a:srgbClr>
                  </a:gs>
                  <a:gs pos="100000">
                    <a:srgbClr val="CF45CF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46331"/>
          </a:xfrm>
          <a:prstGeom prst="rect">
            <a:avLst/>
          </a:prstGeom>
          <a:noFill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rgbClr val="CF45CF">
                        <a:shade val="30000"/>
                        <a:satMod val="115000"/>
                      </a:srgbClr>
                    </a:gs>
                    <a:gs pos="50000">
                      <a:srgbClr val="CF45CF">
                        <a:shade val="67500"/>
                        <a:satMod val="115000"/>
                      </a:srgbClr>
                    </a:gs>
                    <a:gs pos="100000">
                      <a:srgbClr val="CF45CF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Творчество военного периода</a:t>
            </a:r>
            <a:endParaRPr lang="ru-RU" sz="36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gradFill flip="none" rotWithShape="1">
                <a:gsLst>
                  <a:gs pos="0">
                    <a:srgbClr val="CF45CF">
                      <a:shade val="30000"/>
                      <a:satMod val="115000"/>
                    </a:srgbClr>
                  </a:gs>
                  <a:gs pos="50000">
                    <a:srgbClr val="CF45CF">
                      <a:shade val="67500"/>
                      <a:satMod val="115000"/>
                    </a:srgbClr>
                  </a:gs>
                  <a:gs pos="100000">
                    <a:srgbClr val="CF45CF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762000"/>
            <a:ext cx="43434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В годы войны Алексей Толстой пишет около 60 публицистических материалов (очерки, статьи, обращения, зарисовки о героях, военных операциях), начиная с первых дней войны (27 июня 1941 года — «Что мы защищаем») и до самой своей смерти в конце зимы 1945 года. Самым известным произведением Алексея Толстого о войне считается очерк «Родина». В этих статьях писатель часто обращается к фольклору, к эпизодам русской истории. Часто в статьях вспоминаются русские народные сказки (в «Армии героев» Алексей Толстой сравнивает Гитлера со сказочным волком). В «Русских воинах» писатель цитирует «Слово о полку Игореве». В других статьях упоминаются борьба с ханом Мамаем, победы Александра Невского и Михаила Кутузова.</a:t>
            </a:r>
            <a:endParaRPr lang="ru-RU" dirty="0"/>
          </a:p>
        </p:txBody>
      </p:sp>
      <p:pic>
        <p:nvPicPr>
          <p:cNvPr id="22530" name="Picture 2" descr="http://wexler.ru/books/getcover/id/07c1664d-42ad-e111-aab7-001e67105065/size/lar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199" y="914400"/>
            <a:ext cx="3860533" cy="54673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1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343400" y="381000"/>
            <a:ext cx="4495800" cy="609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Алексей Толстой последовательно выводит некий «русский характер», отмечая определённые черты, характерные для русского народа: «отрешение от привычного в трудные минуты жизни» («Что мы защищаем»), «русская смётка» («Армия героев»), «устремление русского народа к моральному совершенствованию» («К писателям Северной Америки»), «пренебрежение к своей жизни и злость, смышленость и упорство в драке» («Почему Гитлер должен потерпеть поражение»).</a:t>
            </a:r>
          </a:p>
          <a:p>
            <a:pPr algn="ctr"/>
            <a:r>
              <a:rPr lang="ru-RU" dirty="0" smtClean="0"/>
              <a:t>Алексей Толстой поднимает на смех психологические методы ведения войны фашистов («Смельчаки»), сравнивая «череп и кости … в петлицах, чёрные танки, воющие бомбы» с рогатыми масками дикарей. Таким образом, Толстой старался бороться с различными мифами о противнике, которые ходили среди солдат.</a:t>
            </a:r>
            <a:endParaRPr lang="ru-RU" dirty="0"/>
          </a:p>
        </p:txBody>
      </p:sp>
      <p:pic>
        <p:nvPicPr>
          <p:cNvPr id="23554" name="Picture 2" descr="D:\Даша\школа\11 класс\Алексей Николаевич Толстой\w400_64ca9d5a9ff8aba16504a347fa15b8f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066800"/>
            <a:ext cx="4064000" cy="4876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1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46331"/>
          </a:xfrm>
          <a:prstGeom prst="rect">
            <a:avLst/>
          </a:prstGeom>
          <a:noFill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rgbClr val="CF45CF">
                        <a:shade val="30000"/>
                        <a:satMod val="115000"/>
                      </a:srgbClr>
                    </a:gs>
                    <a:gs pos="50000">
                      <a:srgbClr val="CF45CF">
                        <a:shade val="67500"/>
                        <a:satMod val="115000"/>
                      </a:srgbClr>
                    </a:gs>
                    <a:gs pos="100000">
                      <a:srgbClr val="CF45CF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Роман «Петр Первый»</a:t>
            </a:r>
            <a:endParaRPr lang="ru-RU" sz="36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gradFill flip="none" rotWithShape="1">
                <a:gsLst>
                  <a:gs pos="0">
                    <a:srgbClr val="CF45CF">
                      <a:shade val="30000"/>
                      <a:satMod val="115000"/>
                    </a:srgbClr>
                  </a:gs>
                  <a:gs pos="50000">
                    <a:srgbClr val="CF45CF">
                      <a:shade val="67500"/>
                      <a:satMod val="115000"/>
                    </a:srgbClr>
                  </a:gs>
                  <a:gs pos="100000">
                    <a:srgbClr val="CF45CF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43000" y="1371600"/>
            <a:ext cx="37338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Толстой начал работу над романом в 1929 году. Две первых книги были закончены к 1934 году. Незадолго перед своей смертью в 1943 автор начал работу над третьей книгой, но успел довести роман только до событий 1704 года. </a:t>
            </a:r>
          </a:p>
          <a:p>
            <a:pPr algn="ctr"/>
            <a:r>
              <a:rPr lang="ru-RU" sz="2000" dirty="0" smtClean="0"/>
              <a:t>Роман Алексея Николаевича Толстого "Петр I" повествует о далекой эпохе конца XVII — начала XVIII веков, которая по праву осталась в русской истории как петровская. </a:t>
            </a:r>
            <a:endParaRPr lang="ru-RU" sz="2000" dirty="0"/>
          </a:p>
        </p:txBody>
      </p:sp>
      <p:pic>
        <p:nvPicPr>
          <p:cNvPr id="24578" name="Picture 2" descr="D:\Даша\школа\11 класс\Алексей Николаевич Толстой\19870415_A00030C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2600" y="762000"/>
            <a:ext cx="2362200" cy="58018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1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876800" y="1371600"/>
            <a:ext cx="37338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Алексей Толстой мог бы сказать о себе словами Белинского: "Для меня Петр — моя философия, моя религия, мое откровение во всем, что касается России". В романе "Петр I" продолжены традиции русской классической литературы, крупнейших представителей которой — Ломоносова, Пушкина, Льва Толстого — неизменно волновал образ великого реформатора.</a:t>
            </a:r>
            <a:endParaRPr lang="ru-RU" sz="2000" dirty="0"/>
          </a:p>
        </p:txBody>
      </p:sp>
      <p:pic>
        <p:nvPicPr>
          <p:cNvPr id="25602" name="Picture 2" descr="D:\Даша\школа\11 класс\Алексей Николаевич Толстой\petr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762000"/>
            <a:ext cx="3810000" cy="54483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1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876800" y="533400"/>
            <a:ext cx="373380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Писатель воссоздает политическую и культурную жизнь, бытовой и национальный колорит, нравы, обычаи, социальные и религиозные конфликты переломного времени. Картины народной жизни представлены и в конкретных образах. Это — Федька Умойся Грязью, один из первых строителей Петербурга; братья Воробьевы, отменные мастера, для которых что "колокол лить", что "шпагу калить", что "пистолет делать" — все играет в их талантливых руках. Это и кузнец </a:t>
            </a:r>
            <a:r>
              <a:rPr lang="ru-RU" dirty="0" err="1" smtClean="0"/>
              <a:t>Жемов</a:t>
            </a:r>
            <a:r>
              <a:rPr lang="ru-RU" dirty="0" smtClean="0"/>
              <a:t> — "редкой умелости человек", мечтающий о воздушном полете. Не обходит автор и толпы нищих и "ярыжек" (беспутных людей, пьяниц), бунтующих и смирившихся, простых людей разных сословий и состоянии. </a:t>
            </a:r>
            <a:endParaRPr lang="ru-RU" dirty="0"/>
          </a:p>
        </p:txBody>
      </p:sp>
      <p:pic>
        <p:nvPicPr>
          <p:cNvPr id="26626" name="Picture 2" descr="D:\Даша\школа\11 класс\Алексей Николаевич Толстой\rumobidorpetr1-11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609600"/>
            <a:ext cx="3733800" cy="56007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10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7200" y="685800"/>
            <a:ext cx="3733800" cy="56477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900" dirty="0" smtClean="0"/>
              <a:t>Над этой пестрой и многоликой, со скрежетом и стоном сдвинувшейся с насиженного места Русью возвышается фигура императора Петра. Изображая характер царя, его деяния, автор нигде не нарушает исторического масштаба событий. Лагерь противников петровских реформ представлен в романе с пышностью и внешней монументальностью: величественная осанка и "поступь" Софьи, недоступность князя Голицына. Застойность и неподвижность в их среде подчеркнуты автором в неспешности развития сюжета, особенно первых глав романа.</a:t>
            </a:r>
            <a:endParaRPr lang="ru-RU" sz="1900" dirty="0"/>
          </a:p>
        </p:txBody>
      </p:sp>
      <p:pic>
        <p:nvPicPr>
          <p:cNvPr id="27650" name="Picture 2" descr="D:\Даша\школа\11 класс\Алексей Николаевич Толстой\0073-0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609600"/>
            <a:ext cx="3966695" cy="57869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10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1000" y="152400"/>
            <a:ext cx="4191000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Образ Петра Великого характеризуется стремительностью, динамичностью, </a:t>
            </a:r>
            <a:r>
              <a:rPr lang="ru-RU" dirty="0" err="1" smtClean="0"/>
              <a:t>непоказной</a:t>
            </a:r>
            <a:r>
              <a:rPr lang="ru-RU" dirty="0" smtClean="0"/>
              <a:t> простотой. У Алексея Толстого как бы сама история России, подхлестнутая волей Петра, убыстряет свое течение. </a:t>
            </a:r>
          </a:p>
          <a:p>
            <a:pPr algn="ctr"/>
            <a:r>
              <a:rPr lang="ru-RU" dirty="0" smtClean="0"/>
              <a:t>Военные походы, кампании были неотъемлемой частью политики Петра. И хотя они очень изнуряли государство, вести их приходилось вследствие исторической необходимости. Исконные русские земли на юге были захвачены татарами и турками, преградившими путь России к Черному морю. Выход к Балтике закрыт шведскими гарнизонами. Первоначально проигранные сражения только закалили молодого царя. "От беды и позора под Азовом </a:t>
            </a:r>
            <a:r>
              <a:rPr lang="ru-RU" dirty="0" err="1" smtClean="0"/>
              <a:t>кукуйский</a:t>
            </a:r>
            <a:r>
              <a:rPr lang="ru-RU" dirty="0" smtClean="0"/>
              <a:t> </a:t>
            </a:r>
            <a:r>
              <a:rPr lang="ru-RU" dirty="0" err="1" smtClean="0"/>
              <a:t>кутилка</a:t>
            </a:r>
            <a:r>
              <a:rPr lang="ru-RU" dirty="0" smtClean="0"/>
              <a:t> сразу возмужал, неудача бешеными удилами взнуздала его. Даже близкие не узнавали — другой человек: зол, упрям, деловит«.</a:t>
            </a:r>
            <a:endParaRPr lang="ru-RU" dirty="0"/>
          </a:p>
        </p:txBody>
      </p:sp>
      <p:pic>
        <p:nvPicPr>
          <p:cNvPr id="28674" name="Picture 2" descr="D:\Даша\школа\11 класс\Алексей Николаевич Толстой\1518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228600"/>
            <a:ext cx="3810000" cy="63733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10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48200" y="304800"/>
            <a:ext cx="4191000" cy="6553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900" dirty="0" smtClean="0"/>
              <a:t>В Воронеже возводятся верфи, поспешно строится флот. На следующий год Петр берет Азов: "... в первую голову это была победа над своими: Кукуй одолел Москву". Писатель показывает Петра, овладевшего 14-ю ремеслами, на приеме послов и у кузнечного горна, крепящим снасти на паруснике и в пороховом дыму баталий, в царских покоях и в сцене трактирной пирушки. Во время войны со шведами Петр "не умывался, ел на ходу". С лицом, обожженным солнцем, с ладонями в кровавых мозолях, в пыльном, пропахшем табаком и потом кафтане —таким предстает царь Петр на страницах романа. Мы видим императора на верфи, за столом военного совета, в пыточном застенке, на ассамблеях и у прелестной </a:t>
            </a:r>
            <a:r>
              <a:rPr lang="ru-RU" sz="1900" dirty="0" err="1" smtClean="0"/>
              <a:t>Анхен</a:t>
            </a:r>
            <a:r>
              <a:rPr lang="ru-RU" sz="1900" dirty="0" smtClean="0"/>
              <a:t>.</a:t>
            </a:r>
            <a:endParaRPr lang="ru-RU" sz="1900" dirty="0"/>
          </a:p>
        </p:txBody>
      </p:sp>
      <p:pic>
        <p:nvPicPr>
          <p:cNvPr id="29698" name="Picture 2" descr="D:\Даша\школа\11 класс\Алексей Николаевич Толстой\grafalekstolstojbu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9727" y="457200"/>
            <a:ext cx="4066073" cy="59771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10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152400"/>
            <a:ext cx="9144000" cy="25907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Третья книга романа не была окончена из-за смерти писателя. Здесь Петр изображен несколько иным, чем в первых двух книгах. Главный герой становится опытным, зрелым властителем. Ощущением уверенности дышит его крупная фигура, лишенная резких, порывистых движений, которые подмечались прежде. Но выпуклые глаза царя по-прежнему "строгие, страшноватые", у него еще случаются вспышки необузданного гнева, однако во всем облике уже больше сдержанности, характерной для государственного мужа дальновидного, проницательного, властного, даже жестокого.</a:t>
            </a:r>
            <a:endParaRPr lang="ru-RU" sz="2000" dirty="0"/>
          </a:p>
        </p:txBody>
      </p:sp>
      <p:pic>
        <p:nvPicPr>
          <p:cNvPr id="30722" name="Picture 2" descr="D:\Даша\школа\11 класс\Алексей Николаевич Толстой\17702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4170" y="2667000"/>
            <a:ext cx="5625860" cy="39756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6248400" y="5867400"/>
            <a:ext cx="259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Памятник А. Н. Толстому на почтовой открытке СССР</a:t>
            </a:r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10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48200" y="304800"/>
            <a:ext cx="4191000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На страницах романа, запечатлевших победный штурм Нарвы, Петр олицетворяет "грозное величие" монарха, вдохновленного высокой государственной целью: "Дело было европейское: шутка ли — штурмом взять одну из </a:t>
            </a:r>
            <a:r>
              <a:rPr lang="ru-RU" sz="2000" dirty="0" err="1" smtClean="0"/>
              <a:t>неприступнейших</a:t>
            </a:r>
            <a:r>
              <a:rPr lang="ru-RU" sz="2000" dirty="0" smtClean="0"/>
              <a:t> крепостей в свете". Свежий ветер с Балтики рвет паруса петровских фрегатов и бригантин, идущих кильватерным строем после победы под Юрьевом. Так молодая Россия, напрягая свои силы в битвах с внешними и внутренними врагами, неудержимо устремилась в будущее. </a:t>
            </a:r>
          </a:p>
          <a:p>
            <a:pPr algn="ctr"/>
            <a:r>
              <a:rPr lang="ru-RU" sz="2000" dirty="0" smtClean="0"/>
              <a:t>С большим художественным мастерством воссозданы и другие исторические деятели: Меньшиков, Лефорт, Ромодановский, царевна Наталья.</a:t>
            </a:r>
            <a:endParaRPr lang="ru-RU" sz="2000" dirty="0"/>
          </a:p>
        </p:txBody>
      </p:sp>
      <p:pic>
        <p:nvPicPr>
          <p:cNvPr id="31746" name="Picture 2" descr="http://i.livelib.ru/boocover/1000087694/l/d51c/Aleksej_Tolstoj__Petr_Pervyj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2220" y="457200"/>
            <a:ext cx="3907380" cy="61150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10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09600" y="333137"/>
            <a:ext cx="3200400" cy="652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900" dirty="0" err="1" smtClean="0"/>
              <a:t>Алексе́й</a:t>
            </a:r>
            <a:r>
              <a:rPr lang="ru-RU" sz="1900" dirty="0" smtClean="0"/>
              <a:t> </a:t>
            </a:r>
            <a:r>
              <a:rPr lang="ru-RU" sz="1900" dirty="0" err="1" smtClean="0"/>
              <a:t>Никола́евич</a:t>
            </a:r>
            <a:r>
              <a:rPr lang="ru-RU" sz="1900" dirty="0" smtClean="0"/>
              <a:t> </a:t>
            </a:r>
            <a:r>
              <a:rPr lang="ru-RU" sz="1900" dirty="0" err="1" smtClean="0"/>
              <a:t>Толсто́й</a:t>
            </a:r>
            <a:r>
              <a:rPr lang="ru-RU" sz="1900" dirty="0" smtClean="0"/>
              <a:t> (29 декабря 1882 (10 января 1883), Николаевск, Самарская губерния, Российская империя — 23 февраля 1945, Москва) — русский советский писатель и общественный деятель, граф. Автор социально-психологических, исторических и научно-фантастических романов, повестей и рассказов, публицистических произведений. Член комиссии по расследованию злодеяний немецких захватчиков (1942). Лауреат трёх Сталинских премий первой степени (1941; 1943; 1946, посмертно).</a:t>
            </a:r>
          </a:p>
          <a:p>
            <a:endParaRPr lang="ru-RU" sz="1900" dirty="0"/>
          </a:p>
        </p:txBody>
      </p:sp>
      <p:pic>
        <p:nvPicPr>
          <p:cNvPr id="1026" name="Picture 2" descr="D:\Даша\школа\11 класс\Алексей Николаевич Толстой\0_25ea2_5442a31e_L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67200" y="228600"/>
            <a:ext cx="4533900" cy="635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14400" y="685800"/>
            <a:ext cx="3124200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Но центром романа, к которому стягиваются все нити повествования, является образ Петра, вылепленный Алексеем Толстым крупно, выпукло, мощно. В его натуре воплощены основные противоречия того времени. Петр Первый — национальный деятель большого масштаба. После "Полтавы" Пушкина роман Алексея Толстого — это самая большая удача в создании образа Петра в русской литературе.</a:t>
            </a:r>
            <a:endParaRPr lang="ru-RU" sz="2000" dirty="0"/>
          </a:p>
        </p:txBody>
      </p:sp>
      <p:pic>
        <p:nvPicPr>
          <p:cNvPr id="32770" name="Picture 2" descr="D:\Даша\школа\11 класс\Алексей Николаевич Толстой\show_thumbinai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9600" y="457200"/>
            <a:ext cx="4191000" cy="58057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4572000" y="6248400"/>
            <a:ext cx="4038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А. Н. Толстой на почтовой марке России</a:t>
            </a:r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10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685801"/>
            <a:ext cx="89154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Писатель не идеализировал Петра I. Горячность и темперамент, с которыми Петр принимается за ломку и искоренение старых порядков, нередко приводят к издевательству над людьми. Деспотизм царя-самодержца проявляется, например, в том, что он с издевкой режет боярам бороды, бесчинствует в их домах, устраивает дикие шутовские шествия по улицам Москвы. Но по отношению к родовитым боярам, недовольным реформами и тяготеющим к старому укладу жизни, деспотизм царя вполне оправдан. Толстой рисует в романе запоминающиеся типы спесивых, чванливых бояр родовитых фамилий, способных только сокрушаться по поводу старых порядков, ушедших теперь из жизни. Таков старый боярин Буйносов, медлительный и вялый тугодум, который олицетворяет вырождение этого привилегированного сословия в петровскую эпоху. На смену ему приходят энергичные, деятельные представители служилого дворянства и купечества, которые активно участвуют в преобразованиях Петра. Такие герои, как Александр Меньшиков, Андрей Голиков, семья Бровкиных, сделали </a:t>
            </a:r>
            <a:r>
              <a:rPr lang="ru-RU" sz="2000" dirty="0" err="1" smtClean="0"/>
              <a:t>головокрутельную</a:t>
            </a:r>
            <a:r>
              <a:rPr lang="ru-RU" sz="2000" dirty="0" smtClean="0"/>
              <a:t> карьеру, став близкими сподвижниками царя.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48200" y="304800"/>
            <a:ext cx="4191000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Высоко оценив значение петровских реформ для развития и процветания России, Толстой указал на негативные явления эпохи правления Петра. Через весь роман проходят картины нищеты, забитости, угнетения и бесправия народа. Мы видим крестьян, холопов, солдат, беглых людишек, тех, кто невыносимо страдает от поборов и притеснений.	</a:t>
            </a:r>
          </a:p>
          <a:p>
            <a:pPr algn="ctr"/>
            <a:r>
              <a:rPr lang="ru-RU" sz="2000" dirty="0" smtClean="0"/>
              <a:t>В роман Алексея Толстого отражено все многообразие проблематики петровской эпохи. И тем не менее это не историческая хроника, а широкое социально-психологическое и драматическое полотно, вместившее в себя бури и страсти переходного периода жизни России.</a:t>
            </a:r>
            <a:endParaRPr lang="ru-RU" sz="2000" dirty="0"/>
          </a:p>
        </p:txBody>
      </p:sp>
      <p:pic>
        <p:nvPicPr>
          <p:cNvPr id="33794" name="Picture 2" descr="C:\Users\Dasha\Desktop\Aleksej_Tolstoj__Petr_Pervyj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85762"/>
            <a:ext cx="4069404" cy="59769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10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62000" y="228600"/>
            <a:ext cx="3810000" cy="6248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Замечательно, что не только Россия, но и европейский театр военных действий захвачен автором. Европейская дипломатия, интриги королей и куртизанок, жизнь купцов и ремесленников также отражены в романе со всей полнотой. Работая над большим эпическим полотном, Алексей Толстой использовал большое количество исторических документов: "пыточные" записи, старинные судебные акты, так называемые материалы "Слова и дела", фольклорные источники. Все это помогало передать колорит далекой эпохи, воссоздать язык русского народа XVIII века.</a:t>
            </a:r>
            <a:endParaRPr lang="ru-RU" sz="2000" dirty="0"/>
          </a:p>
        </p:txBody>
      </p:sp>
      <p:pic>
        <p:nvPicPr>
          <p:cNvPr id="1026" name="Picture 2" descr="http://bse.sci-lib.com/pictures/20/16/2448133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304800"/>
            <a:ext cx="3505200" cy="609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953000" y="1524000"/>
            <a:ext cx="3810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Роман Алексея Николаевича Толстого дает яркое и обширное представление о личности великого преобразователя России и самом российском государстве той поры. Это художественный памятник великому императору Петру I и его эпохе.</a:t>
            </a:r>
            <a:endParaRPr lang="ru-RU" sz="2000" dirty="0"/>
          </a:p>
        </p:txBody>
      </p:sp>
      <p:pic>
        <p:nvPicPr>
          <p:cNvPr id="36866" name="Picture 2" descr="http://img06.slando.ru/images_slandoru/78708735_1_644x461_aleksey-tolstoy-petr-pervyy-volgograd.jpg"/>
          <p:cNvPicPr>
            <a:picLocks noChangeAspect="1" noChangeArrowheads="1"/>
          </p:cNvPicPr>
          <p:nvPr/>
        </p:nvPicPr>
        <p:blipFill>
          <a:blip r:embed="rId2" cstate="print"/>
          <a:srcRect l="18898" r="17008"/>
          <a:stretch>
            <a:fillRect/>
          </a:stretch>
        </p:blipFill>
        <p:spPr bwMode="auto">
          <a:xfrm>
            <a:off x="609600" y="457200"/>
            <a:ext cx="3919305" cy="61149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10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209800"/>
            <a:ext cx="9144000" cy="923330"/>
          </a:xfrm>
          <a:prstGeom prst="rect">
            <a:avLst/>
          </a:prstGeom>
          <a:noFill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rgbClr val="CF45CF">
                        <a:shade val="30000"/>
                        <a:satMod val="115000"/>
                      </a:srgbClr>
                    </a:gs>
                    <a:gs pos="50000">
                      <a:srgbClr val="CF45CF">
                        <a:shade val="67500"/>
                        <a:satMod val="115000"/>
                      </a:srgbClr>
                    </a:gs>
                    <a:gs pos="100000">
                      <a:srgbClr val="CF45CF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Спасибо за внимание!</a:t>
            </a:r>
            <a:endParaRPr lang="ru-RU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gradFill flip="none" rotWithShape="1">
                <a:gsLst>
                  <a:gs pos="0">
                    <a:srgbClr val="CF45CF">
                      <a:shade val="30000"/>
                      <a:satMod val="115000"/>
                    </a:srgbClr>
                  </a:gs>
                  <a:gs pos="50000">
                    <a:srgbClr val="CF45CF">
                      <a:shade val="67500"/>
                      <a:satMod val="115000"/>
                    </a:srgbClr>
                  </a:gs>
                  <a:gs pos="100000">
                    <a:srgbClr val="CF45CF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46331"/>
          </a:xfrm>
          <a:prstGeom prst="rect">
            <a:avLst/>
          </a:prstGeom>
          <a:noFill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rgbClr val="CF45CF">
                        <a:shade val="30000"/>
                        <a:satMod val="115000"/>
                      </a:srgbClr>
                    </a:gs>
                    <a:gs pos="50000">
                      <a:srgbClr val="CF45CF">
                        <a:shade val="67500"/>
                        <a:satMod val="115000"/>
                      </a:srgbClr>
                    </a:gs>
                    <a:gs pos="100000">
                      <a:srgbClr val="CF45CF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Биография</a:t>
            </a:r>
            <a:endParaRPr lang="ru-RU" sz="36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gradFill flip="none" rotWithShape="1">
                <a:gsLst>
                  <a:gs pos="0">
                    <a:srgbClr val="CF45CF">
                      <a:shade val="30000"/>
                      <a:satMod val="115000"/>
                    </a:srgbClr>
                  </a:gs>
                  <a:gs pos="50000">
                    <a:srgbClr val="CF45CF">
                      <a:shade val="67500"/>
                      <a:satMod val="115000"/>
                    </a:srgbClr>
                  </a:gs>
                  <a:gs pos="100000">
                    <a:srgbClr val="CF45CF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762000"/>
            <a:ext cx="9144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А. Н. Толстой родился 29 декабря 1882 (10 января 1883). Отец — граф Николай Александрович Толстой, хотя некоторые биографы приписывают отцовство его неофициальному отчиму — Алексею Аполлоновичу </a:t>
            </a:r>
            <a:r>
              <a:rPr lang="ru-RU" dirty="0" err="1" smtClean="0"/>
              <a:t>Бострому</a:t>
            </a:r>
            <a:r>
              <a:rPr lang="ru-RU" dirty="0" smtClean="0"/>
              <a:t>. Мать — Александра Леонтьевна, урождённая Тургенева — писательница, двоюродная внучка декабриста Николая Тургенева.</a:t>
            </a:r>
          </a:p>
          <a:p>
            <a:pPr algn="ctr"/>
            <a:endParaRPr lang="ru-RU" dirty="0"/>
          </a:p>
        </p:txBody>
      </p:sp>
      <p:pic>
        <p:nvPicPr>
          <p:cNvPr id="2050" name="Picture 2" descr="D:\Даша\школа\11 класс\Алексей Николаевич Толстой\71084278_1298414878_974568_1184661295gi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2286000"/>
            <a:ext cx="5740400" cy="43053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410200" y="381000"/>
            <a:ext cx="320040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Детские годы будущего писателя прошли в небольшом имении А. А. </a:t>
            </a:r>
            <a:r>
              <a:rPr lang="ru-RU" dirty="0" err="1" smtClean="0"/>
              <a:t>Бострома</a:t>
            </a:r>
            <a:r>
              <a:rPr lang="ru-RU" dirty="0" smtClean="0"/>
              <a:t> на хуторе Сосновка, недалеко от Самары (в настоящее время — пос. Павловка, микрорайон Красноармейский).</a:t>
            </a:r>
          </a:p>
          <a:p>
            <a:pPr algn="ctr"/>
            <a:r>
              <a:rPr lang="ru-RU" dirty="0" smtClean="0"/>
              <a:t>Весной 1905 года, будучи студентом Петербургского технологического института, Алексей Толстой был отправлен на практику на Урал, где более месяца жил в Невьянске. Позднее, по книге «Лучшие путешествия по Среднему Уралу: факты, легенды, предания», </a:t>
            </a:r>
            <a:r>
              <a:rPr lang="ru-RU" dirty="0" err="1" smtClean="0"/>
              <a:t>Невьянской</a:t>
            </a:r>
            <a:r>
              <a:rPr lang="ru-RU" dirty="0" smtClean="0"/>
              <a:t> наклонной башне Толстой посвятил свой самый первый рассказ «Старая башня».</a:t>
            </a:r>
            <a:endParaRPr lang="ru-RU" dirty="0"/>
          </a:p>
        </p:txBody>
      </p:sp>
      <p:pic>
        <p:nvPicPr>
          <p:cNvPr id="3074" name="Picture 2" descr="D:\Даша\школа\11 класс\Алексей Николаевич Толстой\MAImage7ee69b08_e12b_416a_8281_ccb7ae7eeda7_slide_76d692a0-a697-4a86-a95f-9e9693e38a9b_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381000"/>
            <a:ext cx="4355878" cy="60393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228600"/>
            <a:ext cx="9144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В Первую мировую войну — военный корреспондент. Совершил поездку во Францию и Англию (1916). В 1918—1923 Алексей Толстой находился в эмиграции (Константинополь, Берлин, Париж), впечатления от которой отразил в сатирической повести «Похождение </a:t>
            </a:r>
            <a:r>
              <a:rPr lang="ru-RU" dirty="0" err="1" smtClean="0"/>
              <a:t>Невзорова</a:t>
            </a:r>
            <a:r>
              <a:rPr lang="ru-RU" dirty="0" smtClean="0"/>
              <a:t>, или </a:t>
            </a:r>
            <a:r>
              <a:rPr lang="ru-RU" dirty="0" err="1" smtClean="0"/>
              <a:t>Ибикус</a:t>
            </a:r>
            <a:r>
              <a:rPr lang="ru-RU" dirty="0" smtClean="0"/>
              <a:t>» (1924). В 1927 году принял участие в коллективном романе «Большие пожары», публиковавшемся в журнале «Огонёк». В трилогии «Хождение по мукам» (1922—1941) стремится представить большевизм имеющим национальную и народную почву, а революцию 1917 года как высшую правду, постигаемую русской интеллигенцией.</a:t>
            </a:r>
            <a:endParaRPr lang="ru-RU" dirty="0"/>
          </a:p>
        </p:txBody>
      </p:sp>
      <p:pic>
        <p:nvPicPr>
          <p:cNvPr id="4098" name="Picture 2" descr="D:\Даша\школа\11 класс\Алексей Николаевич Толстой\Музей-усадьба А.Н. Толстого в Самаре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3200" y="2514600"/>
            <a:ext cx="5461000" cy="4095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6934200" y="5867400"/>
            <a:ext cx="190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Музей-усадьба А.Н. Толстого в Самаре</a:t>
            </a:r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228600"/>
            <a:ext cx="9144000" cy="3200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Исторический роман «Петр I» (кн. 1—3, 1929—1945, не окончен) — возможно, самый известный образец этого жанра в советской литературе, содержит апологию сильной и жестокой реформаторской власти.</a:t>
            </a:r>
          </a:p>
          <a:p>
            <a:pPr algn="ctr"/>
            <a:r>
              <a:rPr lang="ru-RU" dirty="0" smtClean="0"/>
              <a:t>Произведения Толстого повесть «</a:t>
            </a:r>
            <a:r>
              <a:rPr lang="ru-RU" dirty="0" err="1" smtClean="0"/>
              <a:t>Аэлита</a:t>
            </a:r>
            <a:r>
              <a:rPr lang="ru-RU" dirty="0" smtClean="0"/>
              <a:t>» (1922—1923) и роман «Гиперболоид инженера Гарина» (1925—1927) стали классикой советской научной фантастики.</a:t>
            </a:r>
          </a:p>
          <a:p>
            <a:pPr algn="ctr"/>
            <a:r>
              <a:rPr lang="ru-RU" dirty="0" smtClean="0"/>
              <a:t>Повесть «Хлеб» (1937), посвящённая обороне Царицына в годы гражданской войны интересна тем, что в увлекательной художественной форме рассказывает то видение Гражданской Войны в Российской Империи, которое бытовало в кругу И. В. Сталина и его соратников и послужило основой для создания сталинского культа личности. Одновременно с этим в повести уделяется подробное внимание описанию воюющих сторон, быта и психологии людей того времени.</a:t>
            </a:r>
            <a:endParaRPr lang="ru-RU" dirty="0"/>
          </a:p>
        </p:txBody>
      </p:sp>
      <p:pic>
        <p:nvPicPr>
          <p:cNvPr id="5123" name="Picture 3" descr="D:\Даша\школа\11 класс\Алексей Николаевич Толстой\nikitskaya-0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3352800"/>
            <a:ext cx="4673600" cy="3505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6019800" y="6096000"/>
            <a:ext cx="2667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Памятник А. Толстому</a:t>
            </a:r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09600" y="1066800"/>
            <a:ext cx="35052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Среди других сочинений: рассказ «Русский характер» (1944), драматургия — «Заговор императрицы» (1925), о разложении царского режима; «Дневник </a:t>
            </a:r>
            <a:r>
              <a:rPr lang="ru-RU" sz="2000" dirty="0" err="1" smtClean="0"/>
              <a:t>Вырубовой</a:t>
            </a:r>
            <a:r>
              <a:rPr lang="ru-RU" sz="2000" dirty="0" smtClean="0"/>
              <a:t>» (1927).</a:t>
            </a:r>
          </a:p>
          <a:p>
            <a:pPr algn="ctr"/>
            <a:r>
              <a:rPr lang="ru-RU" sz="2000" dirty="0" smtClean="0"/>
              <a:t>Некоторые крупные произведения автор подвергал серьезной переработке — романы «Сёстры», «Гиперболоид инженера Гарина», «Эмигранты» («Чёрное золото»), пьесу «Любовь — книга золотая» и др.</a:t>
            </a:r>
            <a:endParaRPr lang="ru-RU" sz="2000" dirty="0"/>
          </a:p>
        </p:txBody>
      </p:sp>
      <p:pic>
        <p:nvPicPr>
          <p:cNvPr id="6146" name="Picture 2" descr="http://static.ozone.ru/multimedia/books_covers/91102765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1" y="600457"/>
            <a:ext cx="3673230" cy="57302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876800" y="533400"/>
            <a:ext cx="35052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На Первом съезде писателей (1934) выступил с докладом о драматургии.</a:t>
            </a:r>
          </a:p>
          <a:p>
            <a:pPr algn="ctr"/>
            <a:r>
              <a:rPr lang="ru-RU" sz="2000" dirty="0" smtClean="0"/>
              <a:t>Был за границей (Германия, Италия — 1932, Германия, Франция, Англия — 1935, Чехословакия — 1935, Англия — 1937, Франция, Испания — 1937). Участник Первого (1935) и Второго (1937) конгрессов писателей в защиту культуры.</a:t>
            </a:r>
          </a:p>
          <a:p>
            <a:pPr algn="ctr"/>
            <a:r>
              <a:rPr lang="ru-RU" sz="2000" dirty="0" smtClean="0"/>
              <a:t>Один из авторов книги «Канал имени Сталина» (1934).</a:t>
            </a:r>
          </a:p>
          <a:p>
            <a:pPr algn="ctr"/>
            <a:r>
              <a:rPr lang="ru-RU" sz="2000" dirty="0" smtClean="0"/>
              <a:t>В 1936—1938 годах, после смерти А. М. Горького, А. Н. Толстой возглавлял Союз писателей СССР.</a:t>
            </a:r>
            <a:endParaRPr lang="ru-RU" sz="2000" dirty="0"/>
          </a:p>
        </p:txBody>
      </p:sp>
      <p:pic>
        <p:nvPicPr>
          <p:cNvPr id="20482" name="Picture 2" descr="D:\Даша\школа\11 класс\Алексей Николаевич Толстой\b96dda03fd5f4b14502bf5672551ccd1_ful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609600"/>
            <a:ext cx="4114800" cy="55073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1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152401"/>
            <a:ext cx="9144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А. Н. Толстой — академик АН СССР (1939), депутат ВС СССР 1-го созыва с 1937 года.</a:t>
            </a:r>
          </a:p>
          <a:p>
            <a:pPr algn="ctr"/>
            <a:r>
              <a:rPr lang="ru-RU" dirty="0" smtClean="0"/>
              <a:t>Член Комиссии по расследованию злодеяний фашистских оккупантов. Присутствовал на Краснодарском процессе. Один из фактических соавторов знаменитого обращения Молотова-Сталина 1941 года, в котором советские лидеры призывают народ обратиться к опыту великих предков — Александра Невского, Дмитрия Донского, Минина и Пожарского, Суворова и Кутузова.</a:t>
            </a:r>
          </a:p>
          <a:p>
            <a:pPr algn="ctr"/>
            <a:r>
              <a:rPr lang="ru-RU" dirty="0" smtClean="0"/>
              <a:t>А. Н. Толстой умер 23 февраля 1945 года. Похоронен в Москве на Новодевичьем кладбище. В связи с его смертью был объявлен государственный траур. </a:t>
            </a:r>
            <a:endParaRPr lang="ru-RU" dirty="0"/>
          </a:p>
        </p:txBody>
      </p:sp>
      <p:pic>
        <p:nvPicPr>
          <p:cNvPr id="21506" name="Picture 2" descr="D:\Даша\школа\11 класс\Алексей Николаевич Толстой\img123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2438400"/>
            <a:ext cx="5442857" cy="4267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1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</TotalTime>
  <Words>2024</Words>
  <Application>Microsoft Office PowerPoint</Application>
  <PresentationFormat>Экран (4:3)</PresentationFormat>
  <Paragraphs>47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Dasha</dc:creator>
  <cp:lastModifiedBy>XXX</cp:lastModifiedBy>
  <cp:revision>34</cp:revision>
  <dcterms:created xsi:type="dcterms:W3CDTF">2013-02-01T16:09:59Z</dcterms:created>
  <dcterms:modified xsi:type="dcterms:W3CDTF">2013-03-13T10:59:47Z</dcterms:modified>
</cp:coreProperties>
</file>