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04" r:id="rId8"/>
    <p:sldId id="310" r:id="rId9"/>
    <p:sldId id="311" r:id="rId10"/>
    <p:sldId id="312" r:id="rId11"/>
    <p:sldId id="305" r:id="rId12"/>
    <p:sldId id="306" r:id="rId13"/>
    <p:sldId id="307" r:id="rId14"/>
    <p:sldId id="308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313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Rg st="1" end="57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50" autoAdjust="0"/>
    <p:restoredTop sz="94660" autoAdjust="0"/>
  </p:normalViewPr>
  <p:slideViewPr>
    <p:cSldViewPr>
      <p:cViewPr varScale="1">
        <p:scale>
          <a:sx n="75" d="100"/>
          <a:sy n="75" d="100"/>
        </p:scale>
        <p:origin x="-123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2697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0250139-2C71-415F-B75E-0657564AC8EE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25D0C73-E2D5-4460-B610-A0D939D09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advClick="0" advTm="0">
    <p:dissolve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71934" y="500043"/>
            <a:ext cx="4572032" cy="264320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Александр Исаевич Солженицын</a:t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6286520"/>
            <a:ext cx="6643734" cy="428628"/>
          </a:xfrm>
        </p:spPr>
        <p:txBody>
          <a:bodyPr>
            <a:normAutofit/>
          </a:bodyPr>
          <a:lstStyle/>
          <a:p>
            <a:r>
              <a:rPr lang="ru-RU" dirty="0" smtClean="0"/>
              <a:t>Подготовил  Тимешов Алексей   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3784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285992"/>
            <a:ext cx="3143247" cy="376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2000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758138" cy="5197493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Последний раз Солженицын приезжал в Рязань в 1994 году, когда вернулся из принудительной эмиграции. Тогда казалось, что отечеству потребовались пророки. Но со временем стало ясно:</a:t>
            </a:r>
          </a:p>
          <a:p>
            <a:pPr algn="just">
              <a:buNone/>
            </a:pPr>
            <a:r>
              <a:rPr lang="ru-RU" dirty="0" smtClean="0"/>
              <a:t>    оно по-прежнему в них не нуждается.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Дом по ул. Урицкого, 7, </a:t>
            </a:r>
            <a:br>
              <a:rPr lang="ru-RU" sz="2800" b="1" dirty="0" smtClean="0"/>
            </a:br>
            <a:r>
              <a:rPr lang="ru-RU" sz="2800" b="1" dirty="0" smtClean="0"/>
              <a:t>где жил А.Солженицын в Рязани</a:t>
            </a:r>
            <a:endParaRPr lang="ru-RU" sz="2800" b="1" dirty="0"/>
          </a:p>
        </p:txBody>
      </p:sp>
      <p:pic>
        <p:nvPicPr>
          <p:cNvPr id="645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73691" y="1600200"/>
            <a:ext cx="60346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00B050"/>
                </a:solidFill>
              </a:rPr>
              <a:t>Александр Солженицын преподавал физику в школе</a:t>
            </a:r>
            <a:endParaRPr lang="ru-RU" sz="3600" dirty="0">
              <a:solidFill>
                <a:srgbClr val="00B050"/>
              </a:solidFill>
            </a:endParaRPr>
          </a:p>
        </p:txBody>
      </p:sp>
      <p:pic>
        <p:nvPicPr>
          <p:cNvPr id="655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76475" y="2348706"/>
            <a:ext cx="382905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Школа, 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в которой работал писатель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665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857364"/>
            <a:ext cx="514353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00B050"/>
                </a:solidFill>
              </a:rPr>
              <a:t>Александр Солженицын </a:t>
            </a:r>
            <a:br>
              <a:rPr lang="ru-RU" sz="2400" dirty="0" smtClean="0">
                <a:solidFill>
                  <a:srgbClr val="00B050"/>
                </a:solidFill>
              </a:rPr>
            </a:br>
            <a:r>
              <a:rPr lang="ru-RU" sz="2400" dirty="0" smtClean="0">
                <a:solidFill>
                  <a:srgbClr val="00B050"/>
                </a:solidFill>
              </a:rPr>
              <a:t>и </a:t>
            </a:r>
            <a:br>
              <a:rPr lang="ru-RU" sz="2400" dirty="0" smtClean="0">
                <a:solidFill>
                  <a:srgbClr val="00B050"/>
                </a:solidFill>
              </a:rPr>
            </a:br>
            <a:r>
              <a:rPr lang="ru-RU" sz="2400" dirty="0" smtClean="0">
                <a:solidFill>
                  <a:srgbClr val="00B050"/>
                </a:solidFill>
              </a:rPr>
              <a:t>Наталья </a:t>
            </a:r>
            <a:r>
              <a:rPr lang="ru-RU" sz="2400" dirty="0" err="1" smtClean="0">
                <a:solidFill>
                  <a:srgbClr val="00B050"/>
                </a:solidFill>
              </a:rPr>
              <a:t>Решетовская</a:t>
            </a:r>
            <a:endParaRPr lang="ru-RU" sz="2400" dirty="0">
              <a:solidFill>
                <a:srgbClr val="00B050"/>
              </a:solidFill>
            </a:endParaRPr>
          </a:p>
        </p:txBody>
      </p:sp>
      <p:pic>
        <p:nvPicPr>
          <p:cNvPr id="675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736"/>
            <a:ext cx="344807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2571744"/>
            <a:ext cx="4429156" cy="3286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043890" cy="5697559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 Потом увидел свет рассказ «Матренин двор». На этом публикации прекратились. Больше ни одно из произведений писателя не было допущено к изданию в СССР, поэтому они печатались в самиздате и за рубежом (роман "В круге первом", 1955 - 68; 1990; повесть "Раковый корпус", 1966, 1990).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401080" cy="621510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 В 1962 году его принимают в Союз писателей и даже выдвигают на Ленинскую премию. В 1960-е работал над книгой "Архипелаг ГУЛАГ" (1964 - 1970), которую приходилось писать тайком и постоянно прятать от органов КГБ, так как они бдительно следили за деятельностью писателя. Но письма бывших заключенных и встречи с ними способствуют работе над многими произведениями</a:t>
            </a:r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186766" cy="6215106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       Публикация трехтомного художественно-документального исследования "Архипелаг ГУЛАГ" произвела на российского и мирового читателя не меньшее впечатление, чем "Один день Ивана Денисовича". Книга не только представляет подробнейшую историю уничтожения народов России, но и утверждает христианские идеалы свободы и милосердия, одаривая опытом сохранения души в царстве "колючей проволоки". (Д.Н.Мурин «Один час, один день, одна жизнь человека в рассказах А.И.Солженицына», журнал «Литература в школе», 1990, № 5)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472518" cy="584043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В 1967 Солженицын был исключен из Союза писателей. Особая борьба с писателем нарастает после падения Н.С. Хрущева. В сентябре 1965 КГБ захватывает архив Солженицына, что перекрывает возможности публикаций некоторых книг. Напечатать удается лишь рассказ "Захар </a:t>
            </a:r>
            <a:r>
              <a:rPr lang="ru-RU" dirty="0" err="1" smtClean="0"/>
              <a:t>Калита</a:t>
            </a:r>
            <a:r>
              <a:rPr lang="ru-RU" dirty="0" smtClean="0"/>
              <a:t>" ("Новый мир", 1966, № 1). А повесть «Раковый корпус» начинает публиковаться заграницей.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472518" cy="635798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    Присуждение Нобелевской премии по литературе "за нравственную силу, почерпнутую в традиции великой русской литературы” в 1975 г. возбуждает новую волну преследований и клеветы. Писатель переезжает жить в Цюрих. </a:t>
            </a:r>
          </a:p>
          <a:p>
            <a:pPr algn="just">
              <a:buNone/>
            </a:pPr>
            <a:r>
              <a:rPr lang="ru-RU" dirty="0" smtClean="0"/>
              <a:t>          В октябре 1976 Солженицын с семьей (жена Н. Д. Солженицына, ее мать Е. Ф. Светлова, трое сыновей писателя и сын жены от первого брака) переселяется в усадьбу близ города Кавендиш (штат Вермонт). Там он живёт практически отшельником и полностью посвящает себя литературному труду. В этом ему помогает вся семья, организуя нечто вроде маленького издательства.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Биография А.И.Солженицына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7207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  А.И. Солженицын родился в крестьянской семье на следующий год после Октябрьской революции, т.е. в 1918г., в городе Кисловодске. Отец Солженицына был участником первой мировой войны, куда ушёл из Московского университета добровольцем, трижды был награждён за храбрость и погиб на охоте за полгода до рождения сына. Воспитывался матерью и жил в трудных материальных условиях в Ростове-на-Дону.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285728"/>
            <a:ext cx="8401080" cy="5840435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В 1974 он основал "Русский общественный фонд", передав в него все гонорары за "Архипелаг ГУЛАГ". А в 1977 создал "Всероссийскую мемуарную библиотеку" и "Исследования новейшей русской истории".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329642" cy="628654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     Теперь основной работой на долгие годы становится эпопея «Красное Колесо». Исторические главы детально рисуют конкретные события, показывая участвующих в них лиц. Изображая любого исторического персонажа, Солженицын стремится с максимальной полнотой передать его внутренний строй и побудительные мотивы действий. Соединяя личные свидетельства с уникальными архивными документами, автор пытается дать развёрнутое повествование о революции в России. Грандиозный замысел рассчитан на двадцать лет, и в настоящее время работа над ним продолжается уже в России, куда писатель вернулся в 1995 году.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457200" y="428625"/>
            <a:ext cx="8115300" cy="6000750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 Лишь в 1989 редактору "Нового мира" С.П. Залыгину удалось после долгой борьбы напечатать отобранные автором главы «Архипелага </a:t>
            </a:r>
            <a:r>
              <a:rPr lang="ru-RU" dirty="0" err="1" smtClean="0"/>
              <a:t>ГУЛАГа</a:t>
            </a:r>
            <a:r>
              <a:rPr lang="ru-RU" dirty="0" smtClean="0"/>
              <a:t>». </a:t>
            </a:r>
          </a:p>
          <a:p>
            <a:pPr algn="just">
              <a:buNone/>
            </a:pPr>
            <a:r>
              <a:rPr lang="ru-RU" dirty="0" smtClean="0"/>
              <a:t>           С 1990 проза Солженицына широко печатается на Родине. А 16 августа того же года Указом Президента СССР писателю возвращено гражданство. 27 мая 1994 Солженицын возвращается в Россию.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401080" cy="642942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     С 1990 проза Солженицына широко печатается на Родине. А 16 августа того же года Указом Президента СССР писателю возвращено гражданство. 27 мая 1994 Солженицын возвращается в Россию. </a:t>
            </a:r>
          </a:p>
          <a:p>
            <a:pPr algn="just">
              <a:buNone/>
            </a:pPr>
            <a:r>
              <a:rPr lang="ru-RU" dirty="0" smtClean="0"/>
              <a:t>          Писатель работает над книгой «Угодило зернышко промеж двух жерновов. Очерки изгнания». Рассказы и лирические миниатюры («Крохотки») , опубликованные Солженицыным в "Новом мире" (1995-97), свидетельствуют о неувядаемой мощи его дара.</a:t>
            </a:r>
          </a:p>
          <a:p>
            <a:pPr algn="just">
              <a:buNone/>
            </a:pPr>
            <a:r>
              <a:rPr lang="ru-RU" dirty="0" smtClean="0"/>
              <a:t> (</a:t>
            </a:r>
            <a:r>
              <a:rPr lang="ru-RU" dirty="0" err="1" smtClean="0"/>
              <a:t>Шикман</a:t>
            </a:r>
            <a:r>
              <a:rPr lang="ru-RU" dirty="0" smtClean="0"/>
              <a:t> А.П. Деятели отечественной истории. Биографический справочник. Москва, 1997 г.)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401080" cy="635798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В ночь на 4 августа 2009 года от острой сердечной недостаточности скончался выдающийся русский писатель, лауреат Нобелевской премии Александр Солженицын. Свои соболезнования семье писателя уже выразили президенты РФ, США, Франции. До своего 90-летия писатель не дожил всего несколько месяцев. Творческое наследие Солженицына огромно: вскоре должно увидеть свет 30-томное собрание сочинений, работу над изданием которого ведет его Фонд.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8501122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928670"/>
            <a:ext cx="7572428" cy="1571636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ГУЛАГ</a:t>
            </a:r>
            <a:endParaRPr lang="ru-RU" sz="7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401080" cy="621510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Гулаг (Главное управление исправительно-трудовых лагерей, трудовых поселений и мест заключения) в СССР в 1934-56 гг. подразделение НКВД (МВД), осуществлявшее руководство системой исправительно-трудовых лагерей (ИТЛ). Специальные управления </a:t>
            </a:r>
            <a:r>
              <a:rPr lang="ru-RU" dirty="0" err="1" smtClean="0"/>
              <a:t>ГУЛАГа</a:t>
            </a:r>
            <a:r>
              <a:rPr lang="ru-RU" dirty="0" smtClean="0"/>
              <a:t> объединяли многие ИТЛ в разных районах страны: Карагандинский ИТЛ (</a:t>
            </a:r>
            <a:r>
              <a:rPr lang="ru-RU" dirty="0" err="1" smtClean="0"/>
              <a:t>Карлаг</a:t>
            </a:r>
            <a:r>
              <a:rPr lang="ru-RU" dirty="0" smtClean="0"/>
              <a:t>), </a:t>
            </a:r>
            <a:r>
              <a:rPr lang="ru-RU" dirty="0" err="1" smtClean="0"/>
              <a:t>Дальстрой</a:t>
            </a:r>
            <a:r>
              <a:rPr lang="ru-RU" dirty="0" smtClean="0"/>
              <a:t> НКВД/МВД СССР, Соловецкий ИТЛ (УСЛОН), </a:t>
            </a:r>
            <a:r>
              <a:rPr lang="ru-RU" dirty="0" err="1" smtClean="0"/>
              <a:t>Беломорско-Балтийский</a:t>
            </a:r>
            <a:r>
              <a:rPr lang="ru-RU" dirty="0" smtClean="0"/>
              <a:t> ИТЛ и комбинат НКВД, Воркутинский ИТЛ, Норильский ИТЛ и др.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115328" cy="5840435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 В этих лагерях были тяжелейшие условия, не соблюдались элементарные человеческие права, применялись суровые наказания за малейшие нарушения режима. Заключенные бесплатно работали на строительстве каналов, дорог, промышленных и других объектах на Крайнем Севере, Дальнем Востоке и в других регионах. Чрезвычайно высокой была смертность от голода, болезней и непосильного труда. </a:t>
            </a:r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329642" cy="5840435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 После выхода в свет книги А.И. Солженицына "Архипелаг ГУЛАГ" в 1973 году, где он показал систему массовых репрессий и произвола в Советском государстве, термин "ГУЛАГ" стал синонимом лагерей и тюрем НКВД, тоталитарного режима в целом.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472518" cy="6429396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  15 апреля 1919 года Всероссийский Центральный Исполнительный Комитет за подписью председателя М.И. Калинина издал декрет "О лагерях принудительных работ". Этот декрет узаконил два положения, которые сопутствовали 18-месячному существованию Советской республики, а именно: утверждение лагерной системы и утверждение принудительного труда.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401080" cy="576899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После окончания школы поступил на физико-математический факультет университета в Ростове-на-Дону. Заочно учился в Московском институте философии, литературы и истории. Начавшаяся Отечественная война уводит Солженицына на фронт. С 1943 по 1945 он командует артиллерийской батареей, имеет чин капитана, награждается медалями и орденами, и, казалось, ничто в будущем не предвещает ему той страшной участи, которая выпала на его долю.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7901014" cy="5697559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Но текст декрета от 15 апреля 1919 года, по-видимому, оказался недостаточным, и 17 мая 1919 года за подписью председателя ВЦИК В. Аванесова был опубликован новый расширенный декрет "О лагерях принудительного труда"</a:t>
            </a:r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329642" cy="671514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           Основы исправительной трудовой политики были на VIII съезде РКП (б) (март 1919) включены в новую партийную программу. Полное же организационное оформление лагерной сети по Советской России строго совпало с первыми коммунистическими субботниками (12 апреля - 17 мая 1919 г): постановления ВЦИК о лагерях принудительных работ состоялись 15 апреля и 17 мая 1919 гг. По ним лагеря принудительных работ создавались (усилиями </a:t>
            </a:r>
            <a:r>
              <a:rPr lang="ru-RU" dirty="0" err="1" smtClean="0"/>
              <a:t>ГубЧК</a:t>
            </a:r>
            <a:r>
              <a:rPr lang="ru-RU" dirty="0" smtClean="0"/>
              <a:t>) непременно в каждом губернском городе (по удобству - в черте города, или в монастыре или в близкой усадьбе) и в некоторых уездах (пока - не во всех). Лагеря должны были содержать каждый не менее трехсот человек (дабы трудом заключенных окупались и охрана, и администрация) и находиться в ведении Губернских Карательных Отделов. </a:t>
            </a:r>
          </a:p>
          <a:p>
            <a:pPr algn="just">
              <a:buNone/>
            </a:pPr>
            <a:r>
              <a:rPr lang="ru-RU" dirty="0" smtClean="0"/>
              <a:t>              Таким образом, уже в самом начале коммунистической революции было открыто во всех губернских (97) и некоторых уездных городах свыше 100 лагерей принудительного труда минимум на 300 человек каждый, то есть в общем на 30000 заключенных.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329642" cy="64294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"... в концлагерях европейской и азиатской части Советского Союза находится не менее 10000000 человек заключенных; это однако минимальная цифра, выведенная со всей мыслимой осторожностью статистической жесткости. В действительности число заключенных. доходит до 15000000 человек".</a:t>
            </a:r>
          </a:p>
          <a:p>
            <a:pPr algn="just">
              <a:buNone/>
            </a:pPr>
            <a:r>
              <a:rPr lang="ru-RU" dirty="0" smtClean="0"/>
              <a:t>          Цифра 15 миллионов человек называется во многих источниках, касающихся принудительного труда в СССР.</a:t>
            </a:r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329642" cy="650085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      24 апреля 1930 года по приказу Объединенного Государственного политического управления (ОГПУ) при СНК СССР было образовано Управление лагерями. Первое упоминание собственно о </a:t>
            </a:r>
            <a:r>
              <a:rPr lang="ru-RU" dirty="0" err="1" smtClean="0"/>
              <a:t>ГУЛАГе</a:t>
            </a:r>
            <a:r>
              <a:rPr lang="ru-RU" dirty="0" smtClean="0"/>
              <a:t> (Главное управление лагерей ОГПУ) можно найти в приказе ОГПУ от 15 февраля 1931 года.</a:t>
            </a:r>
          </a:p>
          <a:p>
            <a:pPr algn="just">
              <a:buNone/>
            </a:pPr>
            <a:r>
              <a:rPr lang="ru-RU" dirty="0" smtClean="0"/>
              <a:t>           10 июня 1934 года согласно Постановлению ЦИК СССР при образовании нового союзно-республиканского НКВД в его составе было образовано Главное управление исправительно-трудовых лагерей и трудовых поселений. В октябре того же года это управление было переименовано в Главное управление лагерей, </a:t>
            </a:r>
            <a:r>
              <a:rPr lang="ru-RU" dirty="0" err="1" smtClean="0"/>
              <a:t>трудпоселений</a:t>
            </a:r>
            <a:r>
              <a:rPr lang="ru-RU" dirty="0" smtClean="0"/>
              <a:t> и мест заключения.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401080" cy="64294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 В дальнейшем это управление еще дважды переименовалось и в феврале 1941 года получило закрепившееся за ним название Главное управление исправительно-трудовых лагерей и колоний НКВД СССР. После окончания Великой Отечественной войны, в связи с реорганизацией наркоматов в министерства, Главное управление исправительно-трудовых лагерей и колоний в марте 1946 года вошло в состав МВД СССР.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85728"/>
            <a:ext cx="3429024" cy="5072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5572164" cy="536894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B0F0"/>
                </a:solidFill>
              </a:rPr>
              <a:t>ПОСВЯЩАЮ</a:t>
            </a:r>
            <a:r>
              <a:rPr lang="ru-RU" dirty="0" smtClean="0">
                <a:solidFill>
                  <a:srgbClr val="00B0F0"/>
                </a:solidFill>
              </a:rPr>
              <a:t/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всем, кому не хватило жизни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об этом рассказать.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И да простят они мне,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что я не все увидел,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не все вспомнил,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не обо всем догадался.</a:t>
            </a:r>
            <a:br>
              <a:rPr lang="ru-RU" dirty="0" smtClean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186766" cy="628654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 Книга А.И. Солженицына "Архипелаг ГУЛАГ", которая, несмотря на то что была впервые издана на Западе в 1973 году, очень широко распространялась в самиздате. Первый том "Архипелага" содержал подробное исследование всего того, что предшествовало появлению миллионов советских людей в сталинских концлагерях: системы арестов и различных видов тюремного заключения, пыточного следствия, судебных и внесудебных расправ, этапов и пересылок</a:t>
            </a:r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72518" cy="664371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      Во втором томе своей книги А. Солженицын исследует уже главную и основную часть империи </a:t>
            </a:r>
            <a:r>
              <a:rPr lang="ru-RU" dirty="0" err="1" smtClean="0"/>
              <a:t>ГУЛАГа</a:t>
            </a:r>
            <a:r>
              <a:rPr lang="ru-RU" dirty="0" smtClean="0"/>
              <a:t> - "истребительно-трудовые лагеря". Ничто не проходит здесь мимо внимания автора. История возникновения лагерей, экономика принудительного труда, структура управления, категории заключенных и повседневный быт лагерников, положение женщин и малолеток, взаимоотношения рядовых зэков и "</a:t>
            </a:r>
            <a:r>
              <a:rPr lang="ru-RU" dirty="0" err="1" smtClean="0"/>
              <a:t>придурков</a:t>
            </a:r>
            <a:r>
              <a:rPr lang="ru-RU" dirty="0" smtClean="0"/>
              <a:t>", уголовных, и политических, охрана, конвоирование, осведомительская служба, вербовка стукачей, система наказаний и "поощрений, работа больниц и медпунктов, различные формы умерщвления, убийства и несложная процедура похорон заключенных - все это находит свое отражение в книге Солженицына. </a:t>
            </a:r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186766" cy="650085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     Автор описывает разнообразные виды каторжного труда зэков, их голодную пайку, он изучает не только лагерный, но и ближайший </a:t>
            </a:r>
            <a:r>
              <a:rPr lang="ru-RU" dirty="0" err="1" smtClean="0"/>
              <a:t>прилагерный</a:t>
            </a:r>
            <a:r>
              <a:rPr lang="ru-RU" dirty="0" smtClean="0"/>
              <a:t> мир, особенности психологии и поведения заключенных и их тюремщиков (по терминологии Солженицына "</a:t>
            </a:r>
            <a:r>
              <a:rPr lang="ru-RU" dirty="0" err="1" smtClean="0"/>
              <a:t>лагерщиков</a:t>
            </a:r>
            <a:r>
              <a:rPr lang="ru-RU" dirty="0" smtClean="0"/>
              <a:t>"). Это тщательное художественное исследование основано на достоверных фактах.</a:t>
            </a:r>
          </a:p>
          <a:p>
            <a:pPr algn="just">
              <a:buNone/>
            </a:pPr>
            <a:r>
              <a:rPr lang="ru-RU" dirty="0" smtClean="0"/>
              <a:t>        В книге российского политического деятеля, бывшего заключенного </a:t>
            </a:r>
            <a:r>
              <a:rPr lang="ru-RU" dirty="0" err="1" smtClean="0"/>
              <a:t>ГУЛАГа</a:t>
            </a:r>
            <a:r>
              <a:rPr lang="ru-RU" dirty="0" smtClean="0"/>
              <a:t> И.Л. Солоневича "Россия в концлагере отмечалось: "Я не думаю, чтобы общее число всех заключенных в этих лагерях было меньше пяти миллионов человек. Вероятно, - несколько больше. Но, конечно, ни о какой точности подсчета не может быть и речи".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329642" cy="664371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      Солженицын оперирует цифрами также в несколько десятков миллионов репрессированных, сходной позиции придерживается и Р.А. Медведев: "В 1937-1938 гг. по моим подсчетам было репрессировано от 5 до 7 млн. человек: около миллиона членов партии и около миллиона бывших членов партии, в результате партийных чисток конца 1920-х и первой половины 1930-х годов; остальные 3-5 млн. человек - беспартийные, принадлежавшие ко всем слоям населения. Большинство арестованных в 1937-1938 гг. оказались в исправительно-трудовых лагерях, густая сеть которых покрыла всю страну".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329642" cy="6500858"/>
          </a:xfrm>
        </p:spPr>
        <p:txBody>
          <a:bodyPr>
            <a:normAutofit/>
          </a:bodyPr>
          <a:lstStyle/>
          <a:p>
            <a:pPr marL="36576" indent="0" algn="just">
              <a:buNone/>
            </a:pPr>
            <a:r>
              <a:rPr lang="ru-RU" dirty="0" smtClean="0"/>
              <a:t>В февраля 1945 был арестован и осужден на 8 лет за переписку с другом, где критически высказался о И.В. Сталине. Его отправляют в исправительно-трудовой лагерь, обвиняя "в антисоветской агитации и попытке создания антисоветской организации". Солженицын выжил потому, что как математик попал в "шарашку" - из системы научно-исследовательских институтов МВД-КГБ, где пробыл 1946 по 1950. В лагерях работал чернорабочим, каменщиком, литейщиком.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58204" cy="6143668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   Опираясь на подлинные архивные документы, которые хранятся в ведущих российских архивах, прежде всего - в Государственном архиве Российской Федерации (бывший ЦГАОР СССР) и Российском центре социально-политической истории (бывший ЦПА ИМЛ) можно с достаточной степенью достоверности сделать вывод, что за 1930-1953 в исправительно-трудовых колониях побывало 6,5 </a:t>
            </a:r>
            <a:r>
              <a:rPr lang="ru-RU" dirty="0" err="1" smtClean="0"/>
              <a:t>млнчеловек</a:t>
            </a:r>
            <a:r>
              <a:rPr lang="ru-RU" dirty="0" smtClean="0"/>
              <a:t>, из них по политическим мотивам - около 1,3 млн., через исправительно-трудовые лагеря за 1937-1950 гг. осужденных по политическим статьям прошло около двух млн. человек.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329642" cy="642942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     Важный аспект истории </a:t>
            </a:r>
            <a:r>
              <a:rPr lang="ru-RU" dirty="0" err="1" smtClean="0"/>
              <a:t>ГУЛАГа</a:t>
            </a:r>
            <a:r>
              <a:rPr lang="ru-RU" dirty="0" smtClean="0"/>
              <a:t> - его "экономическая" сторона. Если в предвоенные годы контингент </a:t>
            </a:r>
            <a:r>
              <a:rPr lang="ru-RU" dirty="0" err="1" smtClean="0"/>
              <a:t>ГУЛАГа</a:t>
            </a:r>
            <a:r>
              <a:rPr lang="ru-RU" dirty="0" smtClean="0"/>
              <a:t> являлся важным средством решения экономических задач: начавшаяся война, прервав выполнение "программы социалистического строительства", подчинила всю его деятельность интересам вооруженной борьбы, то в послевоенные годы заключённых Гулага использовали как бесплатную рабочую силу для поднятия разрушенной промышленности, городов и сёл. Учитывая значительные пополнения лагерей, за счёт репатриированных военнопленных, появилось огромная армия заключённых.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472518" cy="65722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Особое место занимает вопрос о роли </a:t>
            </a:r>
            <a:r>
              <a:rPr lang="ru-RU" dirty="0" err="1" smtClean="0"/>
              <a:t>ГУЛАГа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     С одной стороны - это разбитые судьбы людей, тысячи убитых и погибших от холода, голода, непосильного адского труда во вредных условиях, своего рода питомник для содержания талантов, причастных ко многим сферам деятельности.</a:t>
            </a:r>
          </a:p>
          <a:p>
            <a:pPr algn="just">
              <a:buNone/>
            </a:pPr>
            <a:r>
              <a:rPr lang="ru-RU" dirty="0" smtClean="0"/>
              <a:t>          С другой стороны, рост экономического, промышленного развития страны, создание огромных промышленных предприятий, городов и посёлков, железных дорог и морских портов.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329642" cy="6715148"/>
          </a:xfrm>
        </p:spPr>
        <p:txBody>
          <a:bodyPr>
            <a:normAutofit fontScale="92500" lnSpcReduction="20000"/>
          </a:bodyPr>
          <a:lstStyle/>
          <a:p>
            <a:pPr algn="just" fontAlgn="base" hangingPunct="0">
              <a:buNone/>
            </a:pPr>
            <a:r>
              <a:rPr lang="ru-RU" b="1" dirty="0" smtClean="0"/>
              <a:t>         </a:t>
            </a:r>
            <a:r>
              <a:rPr lang="ru-RU" dirty="0" smtClean="0"/>
              <a:t>Обобщающую работу об архипелаге </a:t>
            </a:r>
            <a:r>
              <a:rPr lang="ru-RU" dirty="0" err="1" smtClean="0"/>
              <a:t>ГУЛАГе</a:t>
            </a:r>
            <a:r>
              <a:rPr lang="ru-RU" dirty="0" smtClean="0"/>
              <a:t> (под этим названием) автор задумал и стал писать весной 1958 года. Объём её представлялся меньшим, чем сейчас, но уже был принят принцип последовательных глав о тюремной системе, следствии, судах, этапах, лагерях ИТЛ, каторжных, ссылке и душевных изменениях за арестантские годы. Некоторые главы были тогда же написаны, однако работа прервалась, так как материала - событий, случаев, лиц- на основе одного лишь личного автора и его друзей явно недоставало. </a:t>
            </a:r>
          </a:p>
          <a:p>
            <a:pPr algn="just">
              <a:buNone/>
            </a:pPr>
            <a:r>
              <a:rPr lang="ru-RU" dirty="0" smtClean="0"/>
              <a:t>         С конца 1962 года, после напечатания «Один день Ивана Денисовича» ("Новый мир", 1962, № 11) , автору приходили письма от бывших заключённых с предложениями о встрече. В течение 1963 и 1964 годов был собран обильный материал.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472518" cy="657229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     Зимой 1964-1965 г. в Солотче (под Рязанью) были написаны пятая и первая части. Работа продолжалась летом в </a:t>
            </a:r>
            <a:r>
              <a:rPr lang="ru-RU" dirty="0" err="1" smtClean="0"/>
              <a:t>Рождестве-на-Истье</a:t>
            </a:r>
            <a:r>
              <a:rPr lang="ru-RU" dirty="0" smtClean="0"/>
              <a:t>, а осенью она была прервана, потому что часть авторского архива забрали при обыске у его знакомых. Материалы «Архипелага </a:t>
            </a:r>
            <a:r>
              <a:rPr lang="ru-RU" dirty="0" err="1" smtClean="0"/>
              <a:t>ГУЛАГа</a:t>
            </a:r>
            <a:r>
              <a:rPr lang="ru-RU" dirty="0" smtClean="0"/>
              <a:t>» тотчас же увезли друзья автора в Эстонию, куда затем на две зимы уезжал Солженицын и там при содействии бывших заключенных заканчивал книгу. </a:t>
            </a:r>
          </a:p>
          <a:p>
            <a:pPr algn="just">
              <a:buNone/>
            </a:pPr>
            <a:r>
              <a:rPr lang="ru-RU" dirty="0" smtClean="0"/>
              <a:t>         Таким образом, к марту 1967 года шесть первых частей произведения были закончены. А в мае 1968 года в </a:t>
            </a:r>
            <a:r>
              <a:rPr lang="ru-RU" dirty="0" err="1" smtClean="0"/>
              <a:t>Рождестве-на-Истье</a:t>
            </a:r>
            <a:r>
              <a:rPr lang="ru-RU" dirty="0" smtClean="0"/>
              <a:t> при содействии друзей отпечатана окончательная редакция всех трёх томов. С тех пор изменения вносились лишь самые незначительные. </a:t>
            </a:r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329642" cy="6500834"/>
          </a:xfrm>
        </p:spPr>
        <p:txBody>
          <a:bodyPr>
            <a:normAutofit fontScale="92500" lnSpcReduction="20000"/>
          </a:bodyPr>
          <a:lstStyle/>
          <a:p>
            <a:pPr algn="just" fontAlgn="base" hangingPunct="0">
              <a:buNone/>
            </a:pPr>
            <a:r>
              <a:rPr lang="ru-RU" dirty="0" smtClean="0"/>
              <a:t>         В августе 1973 года при трагических обстоятельствах неокончательный вариант «Архипелага </a:t>
            </a:r>
            <a:r>
              <a:rPr lang="ru-RU" dirty="0" err="1" smtClean="0"/>
              <a:t>ГУЛАГа</a:t>
            </a:r>
            <a:r>
              <a:rPr lang="ru-RU" dirty="0" smtClean="0"/>
              <a:t>» попал в руки госбезопасности- и это подтолкнуло немедленную публикацию книги на Западе ( </a:t>
            </a:r>
            <a:r>
              <a:rPr lang="ru-RU" dirty="0" err="1" smtClean="0"/>
              <a:t>ИМКА-пресс</a:t>
            </a:r>
            <a:r>
              <a:rPr lang="ru-RU" dirty="0" smtClean="0"/>
              <a:t>, Париж, декабрь 1973), а вскоре автор был выслан из СССР. (</a:t>
            </a:r>
            <a:r>
              <a:rPr lang="ru-RU" dirty="0" err="1" smtClean="0"/>
              <a:t>Т.В.Пегина</a:t>
            </a:r>
            <a:r>
              <a:rPr lang="ru-RU" dirty="0" smtClean="0"/>
              <a:t> "Архипелаг ГУЛАГ" А.Солженицына: Природа Художественной правды)</a:t>
            </a:r>
          </a:p>
          <a:p>
            <a:pPr algn="just">
              <a:buNone/>
            </a:pPr>
            <a:r>
              <a:rPr lang="ru-RU" dirty="0" smtClean="0"/>
              <a:t>          За границей продолжался поток писем и личных свидетельств. Именно это побудило автора доработать произведение. Поэтому и окончательная редакция книги была предложена читателю в томах Собрания сочинений А. Солженицына (1980), вышедшего в издательстве </a:t>
            </a:r>
            <a:r>
              <a:rPr lang="ru-RU" dirty="0" err="1" smtClean="0"/>
              <a:t>ИМКА-пресс</a:t>
            </a:r>
            <a:r>
              <a:rPr lang="ru-RU" dirty="0" smtClean="0"/>
              <a:t> в Париже.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572560" cy="67151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 В третьем томе своего «художественного исследования» советских тюрем и лагерей Александр Солженицын очень много внимания уделяет восстаниям заключенных, особенно участившимся после смерти Сталина и ареста Берии, когда в лагерях политических наказаний зародились надежды на пересмотр дел и скорое освобождение.</a:t>
            </a:r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329642" cy="591187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Центральное место среди них занимает описание в главе «Сорок дней </a:t>
            </a:r>
            <a:r>
              <a:rPr lang="ru-RU" dirty="0" err="1" smtClean="0"/>
              <a:t>Кенгира</a:t>
            </a:r>
            <a:r>
              <a:rPr lang="ru-RU" dirty="0" smtClean="0"/>
              <a:t>»: «Но в падении Берии была и другая сторона: оно обнадёжило и тем сбило, смутило, ослабило каторгу. Зазеленили надежды на скорые перемены- и отпала у каторжан охота гоняться за стукачами, садиться за них в тюрьму, бастовать, бунтовать. Злость прошла. Всё и без того, кажется, шло к лучшему, надо было только подождать». (А.И. Солженицын «Архипелаг ГУЛАГ»)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85728"/>
            <a:ext cx="8143932" cy="6572272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     Здесь, в </a:t>
            </a:r>
            <a:r>
              <a:rPr lang="ru-RU" dirty="0" err="1" smtClean="0"/>
              <a:t>Кенгирском</a:t>
            </a:r>
            <a:r>
              <a:rPr lang="ru-RU" dirty="0" smtClean="0"/>
              <a:t> лагере, как пишет автор, охрана специально провоцировала заключенных на волнения, открывая по ним стрельбу без всякого повода: «Именно из-за того, что пал Берия, охранное министерство должно было срочно и въявь доказать свою преданность и нужность. Но как? </a:t>
            </a:r>
          </a:p>
          <a:p>
            <a:pPr algn="just">
              <a:buNone/>
            </a:pPr>
            <a:r>
              <a:rPr lang="ru-RU" dirty="0" smtClean="0"/>
              <a:t>           Те мятежи, которые до сих пор казались охранникам угрозой, теперь замерцали спасеньем: побольше бы волнений, беспорядков, чтоб надо было принимать меры. И не будет сокращения ни штатов, ни зарплат.</a:t>
            </a:r>
          </a:p>
          <a:p>
            <a:pPr algn="just">
              <a:buNone/>
            </a:pPr>
            <a:r>
              <a:rPr lang="ru-RU" dirty="0" smtClean="0"/>
              <a:t>          Меньше, чем за год несколько раз </a:t>
            </a:r>
            <a:r>
              <a:rPr lang="ru-RU" dirty="0" err="1" smtClean="0"/>
              <a:t>кенгирский</a:t>
            </a:r>
            <a:r>
              <a:rPr lang="ru-RU" dirty="0" smtClean="0"/>
              <a:t> конвой стрелял по невинным. Шёл случай за случаем; и не могло это быть непреднамеренным». (А.И. Солженицын «Архипелаг ГУЛАГ»)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329642" cy="5983311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    Так лагерное начальство надеялось, что легко подавит стихийный бунт и тем самым докажет свою нужность и полезность. Однако восстание по своим масштабам превзошло все ожидания и стало мощным ударом, потрясшим систему </a:t>
            </a:r>
            <a:r>
              <a:rPr lang="ru-RU" dirty="0" err="1" smtClean="0"/>
              <a:t>ГУЛАГа</a:t>
            </a:r>
            <a:r>
              <a:rPr lang="ru-RU" dirty="0" smtClean="0"/>
              <a:t>. Первоначально зэки решились на забастовку протеста против убийства конвоиром лагерника-евангелиста: «Вечером после ужина сделано было так. В секции вдруг выключался свет, от входной двери кто-то невидимый говорил: «Братцы! До каких пор будем строить, а взамен получать пули? Завтра на работу не выходим!» И так секция за секцией, барак за бараком.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401080" cy="642942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    С февраля 1953 Солженицын находится на "вечном ссыльном поселении" в ауле </a:t>
            </a:r>
          </a:p>
          <a:p>
            <a:pPr algn="just">
              <a:buNone/>
            </a:pPr>
            <a:r>
              <a:rPr lang="ru-RU" dirty="0" smtClean="0"/>
              <a:t>    Кок-Терек (Джамбульская область, Казахстан). Вскоре врачи поставили ему страшный диагноз – рак. Дважды он лечится в Ташкенте; в день выписки из больницы была задумана повесть о страшном недуге - будущий «Раковый корпус». В 1964 автором предпринята поездка в тот самый онкологический диспансер для встречи со своими бывшими лечащими врачами и для уточнения некоторых медицинских обстоятельств.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186766" cy="628654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           Брошена была записка через стену и во второй </a:t>
            </a:r>
            <a:r>
              <a:rPr lang="ru-RU" dirty="0" err="1" smtClean="0"/>
              <a:t>лагпункт</a:t>
            </a:r>
            <a:r>
              <a:rPr lang="ru-RU" dirty="0" smtClean="0"/>
              <a:t>. Опыт уже был, и обдумано раньше не раз, сумели объявить и там. На 2-м </a:t>
            </a:r>
            <a:r>
              <a:rPr lang="ru-RU" dirty="0" err="1" smtClean="0"/>
              <a:t>лагпункте</a:t>
            </a:r>
            <a:r>
              <a:rPr lang="ru-RU" dirty="0" smtClean="0"/>
              <a:t>, многонациональном, перевешивали </a:t>
            </a:r>
            <a:r>
              <a:rPr lang="ru-RU" dirty="0" err="1" smtClean="0"/>
              <a:t>десятилетники</a:t>
            </a:r>
            <a:r>
              <a:rPr lang="ru-RU" dirty="0" smtClean="0"/>
              <a:t>, и у многих сроки шли к концу- однако они присоединились.</a:t>
            </a:r>
          </a:p>
          <a:p>
            <a:pPr algn="just">
              <a:buNone/>
            </a:pPr>
            <a:r>
              <a:rPr lang="ru-RU" dirty="0" smtClean="0"/>
              <a:t>          Утром мужские </a:t>
            </a:r>
            <a:r>
              <a:rPr lang="ru-RU" dirty="0" err="1" smtClean="0"/>
              <a:t>лагпункты</a:t>
            </a:r>
            <a:r>
              <a:rPr lang="ru-RU" dirty="0" smtClean="0"/>
              <a:t>- 3-й и 2-й- на работу не вышли». (А.И. Солженицын «Архипелаг ГУЛАГ»)</a:t>
            </a:r>
          </a:p>
          <a:p>
            <a:pPr algn="just">
              <a:buNone/>
            </a:pPr>
            <a:r>
              <a:rPr lang="ru-RU" dirty="0" smtClean="0"/>
              <a:t>         Забастовку подавили, лишив забастовщиков пайков. Солженицын иронически замечает: «...Личным и массовым своим участием в подавлении забастовки офицеры МВД как никогда доказали и нужность своих погон для защиты святого порядка, и </a:t>
            </a:r>
            <a:r>
              <a:rPr lang="ru-RU" dirty="0" err="1" smtClean="0"/>
              <a:t>несокрушаемость</a:t>
            </a:r>
            <a:r>
              <a:rPr lang="ru-RU" dirty="0" smtClean="0"/>
              <a:t> штатов, и индивидуальную отвагу». (А.И. Солженицын «Архипелаг ГУЛАГ»)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58204" cy="657227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            Но вскоре события вышли из-под контроля начальства. Был брошен лозунг: «Вооружайся, чем можешь, и нападай на войска первый!» Власти идут с восставшими на переговоры Они утверждают, что их требования по смягчению режима законны и справедливы. Солженицын с грустью передает настроение </a:t>
            </a:r>
            <a:r>
              <a:rPr lang="ru-RU" dirty="0" err="1" smtClean="0"/>
              <a:t>кенгирцев</a:t>
            </a:r>
            <a:r>
              <a:rPr lang="ru-RU" dirty="0" smtClean="0"/>
              <a:t> в тот момент «Так, братцы, чего нам еще надо? Мы же победили! Один день побушевали, порадовались, покипели — и победили! И хотя среди нас качают головами и говорят — обман, обман! — мы верим. Мы верим нашему, в общем, неплохому начальству. Мы верим потому, что так нам легче всего выйти из положения... А что остается угнетенным, если не верить? Быть обманутыми — и снова верить. И снова быть обманутыми — и снова верить. И во вторник 18 мая все </a:t>
            </a:r>
            <a:r>
              <a:rPr lang="ru-RU" dirty="0" err="1" smtClean="0"/>
              <a:t>кенгирские</a:t>
            </a:r>
            <a:r>
              <a:rPr lang="ru-RU" dirty="0" smtClean="0"/>
              <a:t> </a:t>
            </a:r>
            <a:r>
              <a:rPr lang="ru-RU" dirty="0" err="1" smtClean="0"/>
              <a:t>лагпункты</a:t>
            </a:r>
            <a:r>
              <a:rPr lang="ru-RU" dirty="0" smtClean="0"/>
              <a:t> вышли на работу, </a:t>
            </a:r>
            <a:r>
              <a:rPr lang="ru-RU" dirty="0" err="1" smtClean="0"/>
              <a:t>примирясь</a:t>
            </a:r>
            <a:r>
              <a:rPr lang="ru-RU" dirty="0" smtClean="0"/>
              <a:t> со своими мертвецами». (А.И. Солженицын «Архипелаг ГУЛАГ»)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72518" cy="664371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           К вечеру того же дня надзиратели и солдаты попытались запереть заключенных в бараках, хотя обещали оставлять бараки открытыми. Но их постигла неудача, и зеки вновь овладели лагерем. Заключенные , как пишет Солженицын, «уже трижды старались оттолкнуть от себя и этот мятеж, и эту свободу. Как обращаться с такими дарами, они не знали, и больше боялись их, чем жаждали. Но с неуклонностью морского прибоя их бросало и бросало в этот мятеж». И выпало </a:t>
            </a:r>
            <a:r>
              <a:rPr lang="ru-RU" dirty="0" err="1" smtClean="0"/>
              <a:t>кенгирцам</a:t>
            </a:r>
            <a:r>
              <a:rPr lang="ru-RU" dirty="0" smtClean="0"/>
              <a:t> сорок дней свободной жизни. Они даже смогли организовать какое-то подобие самоуправления, наладить вольную жизнь.</a:t>
            </a:r>
          </a:p>
          <a:p>
            <a:pPr algn="just">
              <a:buNone/>
            </a:pPr>
            <a:r>
              <a:rPr lang="ru-RU" dirty="0" smtClean="0"/>
              <a:t>            Надежды властей, что восставший лагерь погрязнет в анархии, провалились — «генералы с огорчением должны были заключить, что в зоне нет резни, нет погрома, нет насилий, лагерь сам собой не разваливается, и повода нет вести войска на выручку». Потом грянула трагическая развязка.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043890" cy="60007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  Сорок дней свободы были слишком сильным вызовом </a:t>
            </a:r>
            <a:r>
              <a:rPr lang="ru-RU" dirty="0" err="1" smtClean="0"/>
              <a:t>ГУЛАГу</a:t>
            </a:r>
            <a:r>
              <a:rPr lang="ru-RU" dirty="0" smtClean="0"/>
              <a:t>: «Сперва люди были хмельны от победы, свободы, встреч и затей, — потом верили слухам, что поднялся рудник, — может, за ним поднимутся </a:t>
            </a:r>
            <a:r>
              <a:rPr lang="ru-RU" dirty="0" err="1" smtClean="0"/>
              <a:t>Чурбай-Нура</a:t>
            </a:r>
            <a:r>
              <a:rPr lang="ru-RU" dirty="0" smtClean="0"/>
              <a:t>, Спасск, весь </a:t>
            </a:r>
            <a:r>
              <a:rPr lang="ru-RU" dirty="0" err="1" smtClean="0"/>
              <a:t>Степлаг</a:t>
            </a:r>
            <a:r>
              <a:rPr lang="ru-RU" dirty="0" smtClean="0"/>
              <a:t>! Там, смотришь, Караганда! Там весь Архипелаг извергнется и рассыплется на четыреста дорог!» (А.И. Солженицын «Архипелаг ГУЛАГ»)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58204" cy="607223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  Писатель все время дает нам понять, что восстание обречено на неудачу и что сами заключенные это чувствуют. На рассвете 25 июня 1954 г. в лагерь ворвались «прославленные танки Т-34», а за ними автоматчики. «Танки давили всех попадавшихся по дороге... Танки наезжали на крылечки бараков, давили там... Танки притирались к стенам бараков и давили тех, кто виснул там, спасаясь от гусениц. Убито и ранено было более семисот человек». (А.И. Солженицын «Архипелаг ГУЛАГ»)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043890" cy="562612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После мятежа жизнь в </a:t>
            </a:r>
            <a:r>
              <a:rPr lang="ru-RU" dirty="0" err="1" smtClean="0"/>
              <a:t>Кенгире</a:t>
            </a:r>
            <a:r>
              <a:rPr lang="ru-RU" dirty="0" smtClean="0"/>
              <a:t> несколько изменилась: «Как будто зэкам жить стало даже лучше — теперь из-за общего смягчения режима в </a:t>
            </a:r>
            <a:r>
              <a:rPr lang="ru-RU" dirty="0" err="1" smtClean="0"/>
              <a:t>ГУЛАГе</a:t>
            </a:r>
            <a:r>
              <a:rPr lang="ru-RU" dirty="0" smtClean="0"/>
              <a:t> на окна перестали ставить решетки и бараков не запирали. Ввели условно-досрочное освобождение. Но Солженицын не забывает о сотнях погибших </a:t>
            </a:r>
            <a:r>
              <a:rPr lang="ru-RU" dirty="0" err="1" smtClean="0"/>
              <a:t>кенгирцев</a:t>
            </a:r>
            <a:r>
              <a:rPr lang="ru-RU" dirty="0" smtClean="0"/>
              <a:t>, и помнят о них оставшиеся в живых </a:t>
            </a:r>
            <a:r>
              <a:rPr lang="ru-RU" dirty="0" err="1" smtClean="0"/>
              <a:t>солагерники</a:t>
            </a:r>
            <a:r>
              <a:rPr lang="ru-RU" dirty="0" smtClean="0"/>
              <a:t>.» ( А.И. Солженицын «Архипелаг ГУЛАГ»)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401080" cy="628654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    Писатель заканчивает рассказ о </a:t>
            </a:r>
            <a:r>
              <a:rPr lang="ru-RU" dirty="0" err="1" smtClean="0"/>
              <a:t>кенгирском</a:t>
            </a:r>
            <a:r>
              <a:rPr lang="ru-RU" dirty="0" smtClean="0"/>
              <a:t> восстании известным двустишием: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             «Мятеж не может кончиться удачей</a:t>
            </a:r>
          </a:p>
          <a:p>
            <a:pPr>
              <a:buNone/>
            </a:pPr>
            <a:r>
              <a:rPr lang="ru-RU" dirty="0" smtClean="0"/>
              <a:t>               Когда он победит — его зовут иначе».</a:t>
            </a:r>
          </a:p>
          <a:p>
            <a:pPr>
              <a:buNone/>
            </a:pPr>
            <a:r>
              <a:rPr lang="ru-RU" dirty="0" smtClean="0"/>
              <a:t>                                                       (Роберт </a:t>
            </a:r>
            <a:r>
              <a:rPr lang="ru-RU" dirty="0" err="1" smtClean="0"/>
              <a:t>Бёрнст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just">
              <a:buNone/>
            </a:pPr>
            <a:r>
              <a:rPr lang="ru-RU" dirty="0" smtClean="0"/>
              <a:t>          И добавляет: «Всякий раз, когда вы проходите в Москве мимо памятника Долгорукому, вспоминайте: его открыли в дни </a:t>
            </a:r>
            <a:r>
              <a:rPr lang="ru-RU" dirty="0" err="1" smtClean="0"/>
              <a:t>кенгирского</a:t>
            </a:r>
            <a:r>
              <a:rPr lang="ru-RU" dirty="0" smtClean="0"/>
              <a:t> мятежа — и так он получился как бы памятник </a:t>
            </a:r>
            <a:r>
              <a:rPr lang="ru-RU" dirty="0" err="1" smtClean="0"/>
              <a:t>Кенгиру</a:t>
            </a:r>
            <a:r>
              <a:rPr lang="ru-RU" dirty="0" smtClean="0"/>
              <a:t>». (А.И. Солженицын «Архипелаг ГУЛАГ»)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329642" cy="6357982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         Солженицын же воздвиг погибшим свой памятник — главу в «Архипелаге ГУЛАГ», показав нам, что дух свободы может творить чудеса, делать на время общей одушевленности восстанием воров сознательными гражданами общества, пресекать рознь между украинцами, русскими и литовцами. Хоть на сорок дней </a:t>
            </a:r>
            <a:r>
              <a:rPr lang="ru-RU" dirty="0" err="1" smtClean="0"/>
              <a:t>кенгирцы</a:t>
            </a:r>
            <a:r>
              <a:rPr lang="ru-RU" dirty="0" smtClean="0"/>
              <a:t> вырвались из </a:t>
            </a:r>
            <a:r>
              <a:rPr lang="ru-RU" dirty="0" err="1" smtClean="0"/>
              <a:t>ГУЛАГовского</a:t>
            </a:r>
            <a:r>
              <a:rPr lang="ru-RU" dirty="0" smtClean="0"/>
              <a:t> ада, вдохнули воздух свободы и, наверное, своим мятежом хоть немного приблизили последующее освобождение большинства политзаключенных и облегчение режима содержания для остальных. (Архипелаг ГУЛАГ. 1918 – 1956. Опыт художественного исследования. А. И. Солженицын. </a:t>
            </a:r>
            <a:r>
              <a:rPr lang="ru-RU" dirty="0" err="1" smtClean="0"/>
              <a:t>Соб</a:t>
            </a:r>
            <a:r>
              <a:rPr lang="ru-RU" dirty="0" smtClean="0"/>
              <a:t>. Соч.: В 8 Т. М., 1990. Т 5 – 7.)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401080" cy="6286544"/>
          </a:xfrm>
        </p:spPr>
        <p:txBody>
          <a:bodyPr>
            <a:normAutofit/>
          </a:bodyPr>
          <a:lstStyle/>
          <a:p>
            <a:pPr algn="just" fontAlgn="base" hangingPunct="0">
              <a:buNone/>
            </a:pPr>
            <a:r>
              <a:rPr lang="ru-RU" dirty="0" smtClean="0"/>
              <a:t>           В феврале 1956 Солженицын реабилитирован решением Верховного Суда СССР, что делает возможным возвращение в Россию. </a:t>
            </a:r>
          </a:p>
          <a:p>
            <a:pPr algn="just">
              <a:buNone/>
            </a:pPr>
            <a:r>
              <a:rPr lang="ru-RU" dirty="0" smtClean="0"/>
              <a:t>           В 1962 в журнале "Новый мир", главным редактором которого был А.Т.Твардовский, был опубликован рассказ "Один день Ивана Денисовича", сделавший имя Солженицына известным всей стране и далеко за ее пределами.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Александр Солженицын в Рязани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       Наш город в биографии великого гуманиста XX столетия занимает особое место. В Рязани началась и закончилась его карьера в качестве советского писателя: здесь он был принят в Союз писателей и изгнан из него. Но несмотря ни на что Александр Солженицын говорил, что «12 лет, проведённые в Рязани, были счастливым временем» для него.</a:t>
            </a:r>
          </a:p>
          <a:p>
            <a:pPr algn="just"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115328" cy="571504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    Он приехал в Рязань к первой жене, Наталье </a:t>
            </a:r>
            <a:r>
              <a:rPr lang="ru-RU" dirty="0" err="1" smtClean="0"/>
              <a:t>Решетовской</a:t>
            </a:r>
            <a:r>
              <a:rPr lang="ru-RU" dirty="0" smtClean="0"/>
              <a:t>, которая жила в нашем городе с 1949 года. После реабилитации в 1957 году он устроился на должность преподавателя физики и астрономии во 2-ю общеобразовательную тогда ещё школу (теперь гимназию) и проработал там до 1962 года. Правду говорят, что талантливый человек талантлив во всём. Обладал Александр Солженицын и педагогическим даром: ученики его любили и уважали.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115328" cy="642942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        — У Александра Исаевича была своя метода обучения, — вспоминает выпускник 1962 года Владимир </a:t>
            </a:r>
            <a:r>
              <a:rPr lang="ru-RU" dirty="0" err="1" smtClean="0"/>
              <a:t>Славгородский</a:t>
            </a:r>
            <a:r>
              <a:rPr lang="ru-RU" dirty="0" smtClean="0"/>
              <a:t>. — За один урок он мог опросить у доски до десяти учеников. И тем, кто сидел за партами, не давал дремать, они тоже принимали участие в обсуждении темы урока. Причём, получив оценки, нельзя было успокаиваться в надежде, что завтра тебя не спросят. Готовиться надо было к каждому уроку...</a:t>
            </a:r>
          </a:p>
          <a:p>
            <a:pPr algn="just">
              <a:buNone/>
            </a:pPr>
            <a:r>
              <a:rPr lang="ru-RU" dirty="0" smtClean="0"/>
              <a:t>            Конечно, говорят теперь ученики Солженицына, знай они тогда, что обучает их закону всемирного тяготения будущий всемирно известный писатель, они бы повнимательнее присмотрелись к нему. По отдельным эпизодам вспоминается, что был он человеком дисциплинированным и высоко ценил каждую минуту. А ещё, что много болел, боролся с туберкулёзом. «Помнится, — говорит Владимир Алексеевич, — когда мы его навещали, я заметил в комнате кафедру, за которой, видимо, Александр Исаевич работал стоя...»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107</TotalTime>
  <Words>4147</Words>
  <Application>Microsoft Office PowerPoint</Application>
  <PresentationFormat>Экран (4:3)</PresentationFormat>
  <Paragraphs>89</Paragraphs>
  <Slides>57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57</vt:i4>
      </vt:variant>
    </vt:vector>
  </HeadingPairs>
  <TitlesOfParts>
    <vt:vector size="58" baseType="lpstr">
      <vt:lpstr>Техническая</vt:lpstr>
      <vt:lpstr>Александр Исаевич Солженицын </vt:lpstr>
      <vt:lpstr>Биография А.И.Солженицына </vt:lpstr>
      <vt:lpstr>Презентация PowerPoint</vt:lpstr>
      <vt:lpstr>Презентация PowerPoint</vt:lpstr>
      <vt:lpstr>Презентация PowerPoint</vt:lpstr>
      <vt:lpstr>Презентация PowerPoint</vt:lpstr>
      <vt:lpstr>Александр Солженицын в Рязани</vt:lpstr>
      <vt:lpstr>Презентация PowerPoint</vt:lpstr>
      <vt:lpstr>Презентация PowerPoint</vt:lpstr>
      <vt:lpstr>Презентация PowerPoint</vt:lpstr>
      <vt:lpstr>Дом по ул. Урицкого, 7,  где жил А.Солженицын в Рязани</vt:lpstr>
      <vt:lpstr>Александр Солженицын преподавал физику в школе</vt:lpstr>
      <vt:lpstr>Школа,  в которой работал писатель</vt:lpstr>
      <vt:lpstr>Александр Солженицын  и  Наталья Решетовская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ГУЛАГ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ПОСВЯЩАЮ всем, кому не хватило жизни об этом рассказать. И да простят они мне, что я не все увидел, не все вспомнил, не обо всем догадался.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Александр Исаевич Солженицын </dc:title>
  <dc:creator>www.PHILka.RU</dc:creator>
  <cp:lastModifiedBy>user</cp:lastModifiedBy>
  <cp:revision>15</cp:revision>
  <dcterms:created xsi:type="dcterms:W3CDTF">2011-03-23T15:05:21Z</dcterms:created>
  <dcterms:modified xsi:type="dcterms:W3CDTF">2014-05-17T10:16:35Z</dcterms:modified>
</cp:coreProperties>
</file>