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8" r:id="rId4"/>
    <p:sldId id="265" r:id="rId5"/>
    <p:sldId id="262" r:id="rId6"/>
    <p:sldId id="266" r:id="rId7"/>
    <p:sldId id="264" r:id="rId8"/>
    <p:sldId id="263" r:id="rId9"/>
    <p:sldId id="267" r:id="rId10"/>
    <p:sldId id="268" r:id="rId11"/>
    <p:sldId id="269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53DB-9802-4F7B-9C1E-44AC8AE5C09C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3588-7428-4559-B150-FC2D0BD0E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53DB-9802-4F7B-9C1E-44AC8AE5C09C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3588-7428-4559-B150-FC2D0BD0E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53DB-9802-4F7B-9C1E-44AC8AE5C09C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3588-7428-4559-B150-FC2D0BD0E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53DB-9802-4F7B-9C1E-44AC8AE5C09C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3588-7428-4559-B150-FC2D0BD0E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53DB-9802-4F7B-9C1E-44AC8AE5C09C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3588-7428-4559-B150-FC2D0BD0E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53DB-9802-4F7B-9C1E-44AC8AE5C09C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3588-7428-4559-B150-FC2D0BD0E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53DB-9802-4F7B-9C1E-44AC8AE5C09C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3588-7428-4559-B150-FC2D0BD0E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53DB-9802-4F7B-9C1E-44AC8AE5C09C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3588-7428-4559-B150-FC2D0BD0E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53DB-9802-4F7B-9C1E-44AC8AE5C09C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3588-7428-4559-B150-FC2D0BD0E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53DB-9802-4F7B-9C1E-44AC8AE5C09C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3588-7428-4559-B150-FC2D0BD0E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53DB-9802-4F7B-9C1E-44AC8AE5C09C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3588-7428-4559-B150-FC2D0BD0E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453DB-9802-4F7B-9C1E-44AC8AE5C09C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B3588-7428-4559-B150-FC2D0BD0E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" Target="slide2.xml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" Target="slide2.xml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1188.photobucket.com/albums/z405/socializator/cd1accd6fd824c8cc9a39cb145c.jpg" TargetMode="External"/><Relationship Id="rId3" Type="http://schemas.openxmlformats.org/officeDocument/2006/relationships/hyperlink" Target="http://tvkultura.ru/article/show/article_id/88282" TargetMode="External"/><Relationship Id="rId7" Type="http://schemas.openxmlformats.org/officeDocument/2006/relationships/hyperlink" Target="http://my-ivanovo.ru/wp-content/uploads/2011/04/205_main.jpg" TargetMode="External"/><Relationship Id="rId12" Type="http://schemas.openxmlformats.org/officeDocument/2006/relationships/hyperlink" Target="http://s54.radikal.ru/i146/0902/e4/d1bdf8c66d3a.png" TargetMode="External"/><Relationship Id="rId2" Type="http://schemas.openxmlformats.org/officeDocument/2006/relationships/hyperlink" Target="http://mkrf.ru/proekty/list.php?SECTION_ID=4724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bs-bataysk.ru/index.php?option=com_content&amp;view=article&amp;id=6918:2014-01-15-09-10-43&amp;catid=328:2011-04-06-09-05-38&amp;Itemid=74" TargetMode="External"/><Relationship Id="rId11" Type="http://schemas.openxmlformats.org/officeDocument/2006/relationships/hyperlink" Target="https://ru.wikipedia.org/wiki/%D1%EF%E8%F1%EE%EA_%EE%E1%FA%E5%EA%F2%EE%E2_%C2%F1%E5%EC%E8%F0%ED%EE%E3%EE_%ED%E0%F1%EB%E5%E4%E8%FF_%DE%CD%C5%D1%CA%CE_%E2_%D0%EE%F1%F1%E8%E8" TargetMode="External"/><Relationship Id="rId5" Type="http://schemas.openxmlformats.org/officeDocument/2006/relationships/hyperlink" Target="http://www.calend.ru/holidays/culture/" TargetMode="External"/><Relationship Id="rId10" Type="http://schemas.openxmlformats.org/officeDocument/2006/relationships/hyperlink" Target="http://pics.rbcdaily.ru/rbcdaily_pics/v4/24/82/fbd4018a4ba337b93a78f55ae1bdd22a.jpg" TargetMode="External"/><Relationship Id="rId4" Type="http://schemas.openxmlformats.org/officeDocument/2006/relationships/hyperlink" Target="https://ru.wikipedia.org/wiki/&#1050;&#1091;&#1083;&#1100;&#1090;&#1091;&#1088;&#1072;" TargetMode="External"/><Relationship Id="rId9" Type="http://schemas.openxmlformats.org/officeDocument/2006/relationships/hyperlink" Target="http://er68.ru/?nimg=8790.800x800&amp;img_big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9.xml"/><Relationship Id="rId7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3.png"/><Relationship Id="rId5" Type="http://schemas.openxmlformats.org/officeDocument/2006/relationships/slide" Target="slide7.xml"/><Relationship Id="rId10" Type="http://schemas.openxmlformats.org/officeDocument/2006/relationships/slide" Target="slide3.xml"/><Relationship Id="rId4" Type="http://schemas.openxmlformats.org/officeDocument/2006/relationships/slide" Target="slide8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B%D0%B0%D1%82%D0%B8%D0%BD%D1%81%D0%BA%D0%B8%D0%B9_%D1%8F%D0%B7%D1%8B%D0%BA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t="2000" b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143248"/>
            <a:ext cx="7772400" cy="147002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Год культуры в России</a:t>
            </a:r>
            <a:endParaRPr lang="ru-RU" sz="4800" dirty="0"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1026" name="Picture 2" descr="http://mkrf.ru/upload/mkrf/mkdocs2014/GOD_CULT_LOGO_CMYK_FIN.png"/>
          <p:cNvPicPr>
            <a:picLocks noChangeAspect="1" noChangeArrowheads="1"/>
          </p:cNvPicPr>
          <p:nvPr/>
        </p:nvPicPr>
        <p:blipFill>
          <a:blip r:embed="rId3"/>
          <a:srcRect l="24688" t="20962" r="19302" b="26679"/>
          <a:stretch>
            <a:fillRect/>
          </a:stretch>
        </p:blipFill>
        <p:spPr bwMode="auto">
          <a:xfrm>
            <a:off x="0" y="0"/>
            <a:ext cx="3648441" cy="1928826"/>
          </a:xfrm>
          <a:prstGeom prst="rect">
            <a:avLst/>
          </a:prstGeom>
          <a:noFill/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572" y="214290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Муниципальное бюджетное общеобразовательное учреждение </a:t>
            </a:r>
          </a:p>
          <a:p>
            <a:pPr algn="ctr"/>
            <a:r>
              <a:rPr lang="ru-RU" i="1" dirty="0" smtClean="0"/>
              <a:t>средняя общеобразовательная школа №3</a:t>
            </a:r>
          </a:p>
          <a:p>
            <a:pPr algn="ctr"/>
            <a:r>
              <a:rPr lang="ru-RU" i="1" dirty="0" smtClean="0"/>
              <a:t>г</a:t>
            </a:r>
            <a:r>
              <a:rPr lang="ru-RU" i="1" dirty="0" smtClean="0"/>
              <a:t>.Донецк, Ростовская область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6215082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 презентации: Плотникова О.В., учитель </a:t>
            </a:r>
            <a:r>
              <a:rPr lang="ru-RU" dirty="0" smtClean="0"/>
              <a:t>н</a:t>
            </a:r>
            <a:r>
              <a:rPr lang="ru-RU" dirty="0" smtClean="0"/>
              <a:t>ачальных классов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85720" y="214290"/>
            <a:ext cx="8643998" cy="142876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2" descr="http://mkrf.ru/upload/mkrf/mkdocs2014/GOD_CULT_LOGO_CMYK_FIN.png"/>
          <p:cNvPicPr>
            <a:picLocks noChangeAspect="1" noChangeArrowheads="1"/>
          </p:cNvPicPr>
          <p:nvPr/>
        </p:nvPicPr>
        <p:blipFill>
          <a:blip r:embed="rId2"/>
          <a:srcRect l="24688" t="20962" r="19302" b="26679"/>
          <a:stretch>
            <a:fillRect/>
          </a:stretch>
        </p:blipFill>
        <p:spPr bwMode="auto">
          <a:xfrm>
            <a:off x="357158" y="214290"/>
            <a:ext cx="2714644" cy="1435154"/>
          </a:xfrm>
          <a:prstGeom prst="rect">
            <a:avLst/>
          </a:prstGeom>
          <a:noFill/>
        </p:spPr>
      </p:pic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142852"/>
            <a:ext cx="571504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Памятники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культуры России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Управляющая кнопка: в начало 11">
            <a:hlinkClick r:id="rId3" action="ppaction://hlinksldjump" highlightClick="1"/>
          </p:cNvPr>
          <p:cNvSpPr/>
          <p:nvPr/>
        </p:nvSpPr>
        <p:spPr>
          <a:xfrm>
            <a:off x="8286776" y="6286520"/>
            <a:ext cx="642942" cy="357190"/>
          </a:xfrm>
          <a:prstGeom prst="actionButtonBeginning">
            <a:avLst/>
          </a:prstGeom>
          <a:solidFill>
            <a:srgbClr val="0070C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66" name="Picture 14" descr="https://upload.wikimedia.org/wikipedia/commons/7/7e/PalaceSqua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785926"/>
            <a:ext cx="2576461" cy="1928826"/>
          </a:xfrm>
          <a:prstGeom prst="rect">
            <a:avLst/>
          </a:prstGeom>
          <a:noFill/>
        </p:spPr>
      </p:pic>
      <p:pic>
        <p:nvPicPr>
          <p:cNvPr id="23568" name="Picture 16" descr="https://upload.wikimedia.org/wikipedia/commons/thumb/3/38/Kishi_church_0.jpg/1280px-Kishi_church_0.jpg"/>
          <p:cNvPicPr>
            <a:picLocks noChangeAspect="1" noChangeArrowheads="1"/>
          </p:cNvPicPr>
          <p:nvPr/>
        </p:nvPicPr>
        <p:blipFill>
          <a:blip r:embed="rId5" cstate="print"/>
          <a:srcRect l="7382" r="1845"/>
          <a:stretch>
            <a:fillRect/>
          </a:stretch>
        </p:blipFill>
        <p:spPr bwMode="auto">
          <a:xfrm>
            <a:off x="3214678" y="1785926"/>
            <a:ext cx="2612652" cy="1928826"/>
          </a:xfrm>
          <a:prstGeom prst="rect">
            <a:avLst/>
          </a:prstGeom>
          <a:noFill/>
        </p:spPr>
      </p:pic>
      <p:pic>
        <p:nvPicPr>
          <p:cNvPr id="23570" name="Picture 18" descr="https://upload.wikimedia.org/wikipedia/commons/thumb/a/a4/Moscow_RedSquare.jpg/1280px-Moscow_RedSqua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1785926"/>
            <a:ext cx="2832066" cy="192492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285720" y="3714752"/>
            <a:ext cx="26432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Исторический центр Санкт-Петербурга и связанные с ним комплексы памятников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14678" y="3714752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Архитектурный ансамбль </a:t>
            </a:r>
            <a:r>
              <a:rPr lang="ru-RU" sz="1400" dirty="0" err="1" smtClean="0"/>
              <a:t>Кижского</a:t>
            </a:r>
            <a:r>
              <a:rPr lang="ru-RU" sz="1400" dirty="0" smtClean="0"/>
              <a:t> погоста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072198" y="3714752"/>
            <a:ext cx="2714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Московский Кремль и Красная площадь</a:t>
            </a:r>
            <a:endParaRPr lang="ru-RU" sz="1400" dirty="0"/>
          </a:p>
        </p:txBody>
      </p:sp>
      <p:pic>
        <p:nvPicPr>
          <p:cNvPr id="23572" name="Picture 20" descr="https://upload.wikimedia.org/wikipedia/commons/a/aa/Velikiy_Novgorod_Detinets_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429132"/>
            <a:ext cx="2561761" cy="178595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142844" y="6211669"/>
            <a:ext cx="2714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Исторические памятники Новгорода и окрестностей</a:t>
            </a:r>
            <a:endParaRPr lang="ru-RU" sz="1400" dirty="0"/>
          </a:p>
        </p:txBody>
      </p:sp>
      <p:pic>
        <p:nvPicPr>
          <p:cNvPr id="23574" name="Picture 22" descr="https://upload.wikimedia.org/wikipedia/commons/thumb/d/d9/Bogolubovo_Pokrova_na_Nerli_Cerkov.jpg/1024px-Bogolubovo_Pokrova_na_Nerli_Cerko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4429132"/>
            <a:ext cx="2530799" cy="1785949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3000364" y="6215082"/>
            <a:ext cx="2500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Белокаменные памятники Владимира и Суздаля</a:t>
            </a:r>
            <a:endParaRPr lang="ru-RU" sz="1400" dirty="0"/>
          </a:p>
        </p:txBody>
      </p:sp>
      <p:pic>
        <p:nvPicPr>
          <p:cNvPr id="23576" name="Picture 24" descr="https://upload.wikimedia.org/wikipedia/commons/thumb/8/87/Trinitylavra.jpg/1024px-Trinitylavr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4408412"/>
            <a:ext cx="2714644" cy="1806670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5429256" y="6215082"/>
            <a:ext cx="307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Архитектурный ансамбль Троице-Сергиевой лавры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85720" y="214290"/>
            <a:ext cx="8643998" cy="142876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2" descr="http://mkrf.ru/upload/mkrf/mkdocs2014/GOD_CULT_LOGO_CMYK_FIN.png"/>
          <p:cNvPicPr>
            <a:picLocks noChangeAspect="1" noChangeArrowheads="1"/>
          </p:cNvPicPr>
          <p:nvPr/>
        </p:nvPicPr>
        <p:blipFill>
          <a:blip r:embed="rId2"/>
          <a:srcRect l="24688" t="20962" r="19302" b="26679"/>
          <a:stretch>
            <a:fillRect/>
          </a:stretch>
        </p:blipFill>
        <p:spPr bwMode="auto">
          <a:xfrm>
            <a:off x="357158" y="214290"/>
            <a:ext cx="2714644" cy="1435154"/>
          </a:xfrm>
          <a:prstGeom prst="rect">
            <a:avLst/>
          </a:prstGeom>
          <a:noFill/>
        </p:spPr>
      </p:pic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357166"/>
            <a:ext cx="571504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 себя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85720" y="1785926"/>
          <a:ext cx="7858175" cy="485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475"/>
                <a:gridCol w="604475"/>
                <a:gridCol w="604475"/>
                <a:gridCol w="604475"/>
                <a:gridCol w="604475"/>
                <a:gridCol w="604475"/>
                <a:gridCol w="604475"/>
                <a:gridCol w="604475"/>
                <a:gridCol w="604475"/>
                <a:gridCol w="604475"/>
                <a:gridCol w="604475"/>
                <a:gridCol w="604475"/>
                <a:gridCol w="604475"/>
              </a:tblGrid>
              <a:tr h="6072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72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mpd="sng">
                      <a:noFill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mpd="sng">
                      <a:noFill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72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72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72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72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72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3286116" y="1785926"/>
          <a:ext cx="642942" cy="4857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</a:tblGrid>
              <a:tr h="582692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3200" b="1" i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610727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3200" b="1" i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610727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3200" b="1" i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610727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ь</a:t>
                      </a:r>
                      <a:endParaRPr lang="ru-RU" sz="3200" b="1" i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610727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3200" b="1" i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610727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3200" b="1" i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610727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3200" b="1" i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610727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3200" b="1" i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2" name="Управляющая кнопка: в начало 11">
            <a:hlinkClick r:id="rId3" action="ppaction://hlinksldjump" highlightClick="1"/>
          </p:cNvPr>
          <p:cNvSpPr/>
          <p:nvPr/>
        </p:nvSpPr>
        <p:spPr>
          <a:xfrm>
            <a:off x="8286776" y="6286520"/>
            <a:ext cx="642942" cy="357190"/>
          </a:xfrm>
          <a:prstGeom prst="actionButtonBeginning">
            <a:avLst/>
          </a:prstGeom>
          <a:solidFill>
            <a:srgbClr val="0070C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3929057" y="1785926"/>
          <a:ext cx="1857390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130"/>
                <a:gridCol w="619130"/>
                <a:gridCol w="619130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1428728" y="2357430"/>
          <a:ext cx="5500728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192"/>
                <a:gridCol w="611192"/>
                <a:gridCol w="611192"/>
                <a:gridCol w="611192"/>
                <a:gridCol w="611192"/>
                <a:gridCol w="611192"/>
                <a:gridCol w="611192"/>
                <a:gridCol w="611192"/>
                <a:gridCol w="611192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2143109" y="3000372"/>
          <a:ext cx="2928955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91"/>
                <a:gridCol w="585791"/>
                <a:gridCol w="585791"/>
                <a:gridCol w="585791"/>
                <a:gridCol w="585791"/>
              </a:tblGrid>
              <a:tr h="50768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1500166" y="3571876"/>
          <a:ext cx="4857784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223"/>
                <a:gridCol w="607223"/>
                <a:gridCol w="607223"/>
                <a:gridCol w="607223"/>
                <a:gridCol w="607223"/>
                <a:gridCol w="607223"/>
                <a:gridCol w="607223"/>
                <a:gridCol w="607223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143108" y="4143380"/>
          <a:ext cx="600079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79"/>
                <a:gridCol w="600079"/>
                <a:gridCol w="600079"/>
                <a:gridCol w="600079"/>
                <a:gridCol w="600079"/>
                <a:gridCol w="600079"/>
                <a:gridCol w="600079"/>
                <a:gridCol w="600079"/>
                <a:gridCol w="600079"/>
                <a:gridCol w="600079"/>
              </a:tblGrid>
              <a:tr h="51371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2714612" y="4786322"/>
          <a:ext cx="3000395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79"/>
                <a:gridCol w="600079"/>
                <a:gridCol w="600079"/>
                <a:gridCol w="600079"/>
                <a:gridCol w="600079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й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2714612" y="5429264"/>
          <a:ext cx="47863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293"/>
                <a:gridCol w="598293"/>
                <a:gridCol w="598293"/>
                <a:gridCol w="598293"/>
                <a:gridCol w="598293"/>
                <a:gridCol w="598293"/>
                <a:gridCol w="598293"/>
                <a:gridCol w="598293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ы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ы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285720" y="6000768"/>
          <a:ext cx="3000395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79"/>
                <a:gridCol w="600079"/>
                <a:gridCol w="600079"/>
                <a:gridCol w="600079"/>
                <a:gridCol w="600079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ы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1054855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786322"/>
            <a:ext cx="1378027" cy="1140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74760" y="2928935"/>
            <a:ext cx="1754957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1714488"/>
            <a:ext cx="1643074" cy="110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544" y="3143248"/>
            <a:ext cx="983540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43834" y="4929198"/>
            <a:ext cx="1291796" cy="119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Прямоугольник 38"/>
          <p:cNvSpPr/>
          <p:nvPr/>
        </p:nvSpPr>
        <p:spPr>
          <a:xfrm>
            <a:off x="4214810" y="5929330"/>
            <a:ext cx="37862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Использованные ресурсы: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200" dirty="0" smtClean="0"/>
              <a:t>Эмблема Год культуры в России </a:t>
            </a:r>
            <a:r>
              <a:rPr lang="en-US" sz="1200" dirty="0" smtClean="0">
                <a:hlinkClick r:id="rId2"/>
              </a:rPr>
              <a:t>http://mkrf.ru/proekty/list.php?SECTION_ID=47243</a:t>
            </a:r>
            <a:endParaRPr lang="ru-RU" sz="1200" dirty="0" smtClean="0"/>
          </a:p>
          <a:p>
            <a:r>
              <a:rPr lang="ru-RU" sz="1200" dirty="0" smtClean="0"/>
              <a:t>Портрет В.В. Путина </a:t>
            </a:r>
            <a:r>
              <a:rPr lang="en-US" sz="1200" dirty="0" smtClean="0">
                <a:hlinkClick r:id="rId3"/>
              </a:rPr>
              <a:t>http://tvkultura.ru/article/show/article_id/88282</a:t>
            </a:r>
            <a:endParaRPr lang="ru-RU" sz="1200" dirty="0" smtClean="0"/>
          </a:p>
          <a:p>
            <a:r>
              <a:rPr lang="en-US" sz="1200" dirty="0" smtClean="0">
                <a:hlinkClick r:id="rId4"/>
              </a:rPr>
              <a:t>https://ru.wikipedia.org/wiki/</a:t>
            </a:r>
            <a:r>
              <a:rPr lang="ru-RU" sz="1200" dirty="0" smtClean="0">
                <a:hlinkClick r:id="rId4"/>
              </a:rPr>
              <a:t>Культура</a:t>
            </a:r>
            <a:endParaRPr lang="ru-RU" sz="1200" dirty="0" smtClean="0"/>
          </a:p>
          <a:p>
            <a:r>
              <a:rPr lang="en-US" sz="1200" dirty="0" smtClean="0">
                <a:hlinkClick r:id="rId5"/>
              </a:rPr>
              <a:t>http://www.calend.ru/holidays/culture/</a:t>
            </a:r>
            <a:endParaRPr lang="ru-RU" sz="1200" dirty="0" smtClean="0"/>
          </a:p>
          <a:p>
            <a:r>
              <a:rPr lang="en-US" sz="1200" dirty="0" smtClean="0">
                <a:hlinkClick r:id="rId6"/>
              </a:rPr>
              <a:t>http://cbs-bataysk.ru/index.php?option=com_content&amp;view=article&amp;id=6918:2014-01-15-09-10-43&amp;catid=328:2011-04-06-09-05-38&amp;Itemid=74</a:t>
            </a:r>
            <a:endParaRPr lang="ru-RU" sz="1200" dirty="0" smtClean="0"/>
          </a:p>
          <a:p>
            <a:r>
              <a:rPr lang="en-US" sz="1200" dirty="0" smtClean="0">
                <a:hlinkClick r:id="rId7"/>
              </a:rPr>
              <a:t>http://my-ivanovo.ru/wp-content/uploads/2011/04/205_main.jpg</a:t>
            </a:r>
            <a:endParaRPr lang="ru-RU" sz="1200" dirty="0" smtClean="0"/>
          </a:p>
          <a:p>
            <a:r>
              <a:rPr lang="en-US" sz="1200" dirty="0" smtClean="0">
                <a:hlinkClick r:id="rId8"/>
              </a:rPr>
              <a:t>http://i1188.photobucket.com/albums/z405/socializator/cd1accd6fd824c8cc9a39cb145c.jpg</a:t>
            </a:r>
            <a:endParaRPr lang="ru-RU" sz="1200" dirty="0" smtClean="0"/>
          </a:p>
          <a:p>
            <a:r>
              <a:rPr lang="en-US" sz="1200" dirty="0" smtClean="0">
                <a:hlinkClick r:id="rId9"/>
              </a:rPr>
              <a:t>http://er68.ru/?nimg=8790.800x800&amp;img_big.jpg</a:t>
            </a:r>
            <a:endParaRPr lang="ru-RU" sz="1200" dirty="0" smtClean="0"/>
          </a:p>
          <a:p>
            <a:r>
              <a:rPr lang="en-US" sz="1200" dirty="0" smtClean="0">
                <a:hlinkClick r:id="rId10"/>
              </a:rPr>
              <a:t>http://pics.rbcdaily.ru/rbcdaily_pics/v4/24/82/fbd4018a4ba337b93a78f55ae1bdd22a.jpg</a:t>
            </a:r>
            <a:endParaRPr lang="ru-RU" sz="1200" dirty="0" smtClean="0"/>
          </a:p>
          <a:p>
            <a:r>
              <a:rPr lang="en-US" sz="1200" dirty="0" smtClean="0">
                <a:hlinkClick r:id="rId11"/>
              </a:rPr>
              <a:t>https://ru.wikipedia.org/wiki/%D1%EF%E8%F1%EE%EA_%EE%E1%FA%E5%EA%F2%EE%E2_%C2%F1%E5%EC%E8%F0%ED%EE%E3%EE_%ED%E0%F1%EB%E5%E4%E8%FF_%DE%CD%C5%D1%CA%CE_%E2_%D0%EE%F1%F1%E8%E8</a:t>
            </a:r>
            <a:endParaRPr lang="ru-RU" sz="1200" dirty="0" smtClean="0"/>
          </a:p>
          <a:p>
            <a:r>
              <a:rPr lang="en-US" sz="1200" dirty="0" smtClean="0">
                <a:hlinkClick r:id="rId12"/>
              </a:rPr>
              <a:t>http://s54.radikal.ru/i146/0902/e4/d1bdf8c66d3a.png</a:t>
            </a:r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285728"/>
          <a:ext cx="8572560" cy="6357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2857520"/>
                <a:gridCol w="2857520"/>
              </a:tblGrid>
              <a:tr h="2119327">
                <a:tc>
                  <a:txBody>
                    <a:bodyPr/>
                    <a:lstStyle/>
                    <a:p>
                      <a:pPr algn="ctr"/>
                      <a:endParaRPr lang="ru-RU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linkClick r:id="rId2" action="ppaction://hlinksldjump"/>
                      </a:endParaRPr>
                    </a:p>
                    <a:p>
                      <a:pPr algn="ctr"/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" action="ppaction://hlinksldjump"/>
                        </a:rPr>
                        <a:t>Что такое культура?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linkClick r:id="rId3" action="ppaction://hlinksldjump"/>
                      </a:endParaRPr>
                    </a:p>
                    <a:p>
                      <a:pPr algn="ctr"/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3" action="ppaction://hlinksldjump"/>
                        </a:rPr>
                        <a:t>Какая бывает культура?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linkClick r:id="rId4" action="ppaction://hlinksldjump"/>
                      </a:endParaRPr>
                    </a:p>
                    <a:p>
                      <a:pPr algn="ctr"/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4" action="ppaction://hlinksldjump"/>
                        </a:rPr>
                        <a:t>Что значит быть культурным?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1932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5" action="ppaction://hlinksldjump"/>
                        </a:rPr>
                        <a:t>Что говорили о культуре известные люди?</a:t>
                      </a:r>
                      <a:endParaRPr lang="ru-RU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linkClick r:id="rId6" action="ppaction://hlinksldjump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6" action="ppaction://hlinksldjump"/>
                        </a:rPr>
                        <a:t>Чего ожидает от нас страна?</a:t>
                      </a:r>
                      <a:endParaRPr lang="ru-RU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19327"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linkClick r:id="rId7" action="ppaction://hlinksldjump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7" action="ppaction://hlinksldjump"/>
                        </a:rPr>
                        <a:t>Что является самым ценным?</a:t>
                      </a:r>
                      <a:endParaRPr lang="ru-RU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8" action="ppaction://hlinksldjump"/>
                        </a:rPr>
                        <a:t>Памятники культуры России</a:t>
                      </a:r>
                      <a:endParaRPr lang="ru-RU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9" action="ppaction://hlinksldjump"/>
                        </a:rPr>
                        <a:t>Проверь себя</a:t>
                      </a:r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43240" y="2428868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2" descr="http://mkrf.ru/upload/mkrf/mkdocs2014/GOD_CULT_LOGO_CMYK_FIN.png"/>
          <p:cNvPicPr>
            <a:picLocks noChangeAspect="1" noChangeArrowheads="1"/>
          </p:cNvPicPr>
          <p:nvPr/>
        </p:nvPicPr>
        <p:blipFill>
          <a:blip r:embed="rId2"/>
          <a:srcRect l="24688" t="20962" r="19302" b="26679"/>
          <a:stretch>
            <a:fillRect/>
          </a:stretch>
        </p:blipFill>
        <p:spPr bwMode="auto">
          <a:xfrm>
            <a:off x="1" y="0"/>
            <a:ext cx="2928926" cy="1548439"/>
          </a:xfrm>
          <a:prstGeom prst="rect">
            <a:avLst/>
          </a:prstGeom>
          <a:noFill/>
        </p:spPr>
      </p:pic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4" name="Picture 4" descr="http://cdn.static3.rtr-vesti.ru/vh/pictures/b/307/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3714777" cy="2766869"/>
          </a:xfrm>
          <a:prstGeom prst="rect">
            <a:avLst/>
          </a:prstGeom>
          <a:noFill/>
        </p:spPr>
      </p:pic>
      <p:pic>
        <p:nvPicPr>
          <p:cNvPr id="15" name="Picture 3" descr="C:\Documents and Settings\Наталья\Мои документы\Мои рисунки\37987014.jpg"/>
          <p:cNvPicPr>
            <a:picLocks noChangeAspect="1" noChangeArrowheads="1"/>
          </p:cNvPicPr>
          <p:nvPr/>
        </p:nvPicPr>
        <p:blipFill>
          <a:blip r:embed="rId4" cstate="print"/>
          <a:srcRect l="6126" t="5000" r="9300" b="8244"/>
          <a:stretch>
            <a:fillRect/>
          </a:stretch>
        </p:blipFill>
        <p:spPr bwMode="auto">
          <a:xfrm>
            <a:off x="4429124" y="214290"/>
            <a:ext cx="4429156" cy="6429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14282" y="4357694"/>
            <a:ext cx="4143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2014 год объявлен в России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Годом культуры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Соответствующий указ подписал Президент Владимир Путин. В документе говорится, что Год культуры будет проведен с целью "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…привлечения внимания общества к вопросам развития культуры, сохранения культурно-исторического наследия и роли российской культуры во всем мире".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в начало 7">
            <a:hlinkClick r:id="rId5" action="ppaction://hlinksldjump" highlightClick="1"/>
          </p:cNvPr>
          <p:cNvSpPr/>
          <p:nvPr/>
        </p:nvSpPr>
        <p:spPr>
          <a:xfrm>
            <a:off x="8143900" y="6143644"/>
            <a:ext cx="642942" cy="357190"/>
          </a:xfrm>
          <a:prstGeom prst="actionButtonBeginning">
            <a:avLst/>
          </a:prstGeom>
          <a:solidFill>
            <a:srgbClr val="0070C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500702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Россия – страна огромных богатств, но </a:t>
            </a:r>
            <a:r>
              <a:rPr lang="ru-RU" b="1" dirty="0" smtClean="0">
                <a:solidFill>
                  <a:srgbClr val="C00000"/>
                </a:solidFill>
              </a:rPr>
              <a:t>самым ценным является культура</a:t>
            </a:r>
            <a:r>
              <a:rPr lang="ru-RU" b="1" dirty="0" smtClean="0">
                <a:solidFill>
                  <a:srgbClr val="0070C0"/>
                </a:solidFill>
              </a:rPr>
              <a:t>, ибо культура способствует взаимопониманию. А народы, которые понимают друг друга, всегда будут жить в дружбе и мире. 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Управляющая кнопка: в начало 6">
            <a:hlinkClick r:id="rId2" action="ppaction://hlinksldjump" highlightClick="1"/>
          </p:cNvPr>
          <p:cNvSpPr/>
          <p:nvPr/>
        </p:nvSpPr>
        <p:spPr>
          <a:xfrm>
            <a:off x="8143900" y="6143644"/>
            <a:ext cx="642942" cy="357190"/>
          </a:xfrm>
          <a:prstGeom prst="actionButtonBeginning">
            <a:avLst/>
          </a:prstGeom>
          <a:solidFill>
            <a:srgbClr val="0070C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Фарион сравнила суржик с грязным бельем: Ни моя мама, ни мой сосед им не пользуются (04.03.13 09:08) &quot; Форум Украины Цензор.Н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85926"/>
            <a:ext cx="3857652" cy="36405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185736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Россия является многонациональным государством. В Российской федерации помимо русских, составляющих более 80 процентов населения, проживает еще около 180 других народов. </a:t>
            </a:r>
          </a:p>
          <a:p>
            <a:pPr algn="just"/>
            <a:r>
              <a:rPr lang="ru-RU" dirty="0" smtClean="0"/>
              <a:t>В историческом плане доминирует русская культура, основанная на русском языке, однако некоторую роль в развитии культуры России, также играют и культуры относительно крупных региональных народностей России, таких как татары, башкиры, калмыки и другие.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214290"/>
            <a:ext cx="8643998" cy="142876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://mkrf.ru/upload/mkrf/mkdocs2014/GOD_CULT_LOGO_CMYK_FIN.png"/>
          <p:cNvPicPr>
            <a:picLocks noChangeAspect="1" noChangeArrowheads="1"/>
          </p:cNvPicPr>
          <p:nvPr/>
        </p:nvPicPr>
        <p:blipFill>
          <a:blip r:embed="rId4"/>
          <a:srcRect l="24688" t="20962" r="19302" b="26679"/>
          <a:stretch>
            <a:fillRect/>
          </a:stretch>
        </p:blipFill>
        <p:spPr bwMode="auto">
          <a:xfrm>
            <a:off x="357158" y="214290"/>
            <a:ext cx="2714644" cy="143515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86116" y="357166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является самым ценным?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71876"/>
            <a:ext cx="8429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Под культурой понимают человеческую деятельность в её самых разных проявлениях, включая все формы и способы человеческого самовыражения и самопознания, накопление человеком и социумом в целом навыков и умений.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Источником происхождения культуры мыслится человеческая деятельность, познание и творчество. Культура — это реальность, созданная человеком в процессе его отношения к природе, к обществу (другому человеку), к самому себе и к Абсолютному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214290"/>
            <a:ext cx="8643998" cy="142876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mkrf.ru/upload/mkrf/mkdocs2014/GOD_CULT_LOGO_CMYK_FIN.png"/>
          <p:cNvPicPr>
            <a:picLocks noChangeAspect="1" noChangeArrowheads="1"/>
          </p:cNvPicPr>
          <p:nvPr/>
        </p:nvPicPr>
        <p:blipFill>
          <a:blip r:embed="rId2"/>
          <a:srcRect l="24688" t="20962" r="19302" b="26679"/>
          <a:stretch>
            <a:fillRect/>
          </a:stretch>
        </p:blipFill>
        <p:spPr bwMode="auto">
          <a:xfrm>
            <a:off x="357158" y="214290"/>
            <a:ext cx="2714644" cy="143515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14678" y="428604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культура?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Управляющая кнопка: в начало 9">
            <a:hlinkClick r:id="rId3" action="ppaction://hlinksldjump" highlightClick="1"/>
          </p:cNvPr>
          <p:cNvSpPr/>
          <p:nvPr/>
        </p:nvSpPr>
        <p:spPr>
          <a:xfrm>
            <a:off x="8143900" y="6143644"/>
            <a:ext cx="642942" cy="357190"/>
          </a:xfrm>
          <a:prstGeom prst="actionButtonBeginning">
            <a:avLst/>
          </a:prstGeom>
          <a:solidFill>
            <a:srgbClr val="0070C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C:\Documents and Settings\Admin\Рабочий стол\Screenshot_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857364"/>
            <a:ext cx="4082450" cy="200026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5720" y="1857364"/>
            <a:ext cx="4286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Культура</a:t>
            </a:r>
            <a:r>
              <a:rPr lang="ru-RU" dirty="0" smtClean="0"/>
              <a:t> (от </a:t>
            </a:r>
            <a:r>
              <a:rPr lang="ru-RU" dirty="0" smtClean="0">
                <a:hlinkClick r:id="rId5" tooltip="Латинский язык"/>
              </a:rPr>
              <a:t>лат.</a:t>
            </a:r>
            <a:r>
              <a:rPr lang="ru-RU" dirty="0" smtClean="0"/>
              <a:t> </a:t>
            </a:r>
            <a:r>
              <a:rPr lang="ru-RU" i="1" dirty="0" err="1" smtClean="0"/>
              <a:t>cultura</a:t>
            </a:r>
            <a:r>
              <a:rPr lang="ru-RU" dirty="0" smtClean="0"/>
              <a:t>, от глагола </a:t>
            </a:r>
            <a:r>
              <a:rPr lang="ru-RU" i="1" dirty="0" err="1" smtClean="0"/>
              <a:t>colo</a:t>
            </a:r>
            <a:r>
              <a:rPr lang="ru-RU" dirty="0" smtClean="0"/>
              <a:t>, </a:t>
            </a:r>
            <a:r>
              <a:rPr lang="ru-RU" i="1" dirty="0" err="1" smtClean="0"/>
              <a:t>colere</a:t>
            </a:r>
            <a:r>
              <a:rPr lang="ru-RU" dirty="0" smtClean="0"/>
              <a:t> — возделывание, позднее — воспитание, образование, развитие, почитание) — понятие, имеющее огромное количество значений в различных областях человеческой жизнедеятельности.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214290"/>
            <a:ext cx="8643998" cy="142876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mkrf.ru/upload/mkrf/mkdocs2014/GOD_CULT_LOGO_CMYK_FIN.png"/>
          <p:cNvPicPr>
            <a:picLocks noChangeAspect="1" noChangeArrowheads="1"/>
          </p:cNvPicPr>
          <p:nvPr/>
        </p:nvPicPr>
        <p:blipFill>
          <a:blip r:embed="rId2"/>
          <a:srcRect l="24688" t="20962" r="19302" b="26679"/>
          <a:stretch>
            <a:fillRect/>
          </a:stretch>
        </p:blipFill>
        <p:spPr bwMode="auto">
          <a:xfrm>
            <a:off x="357158" y="214290"/>
            <a:ext cx="2714644" cy="143515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14678" y="142852"/>
            <a:ext cx="5357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Чего ожидает от нас страна?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714488"/>
            <a:ext cx="8572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личностной уверенности и сознания собственной значимости;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целеустремлённости, лидерских качеств и организаторских способностей;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опрятности, вкуса к красивым вещам;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умения отличать хорошее от плохого;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стремления к здоровому образу жизни;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развитой речи и интеллектуальных</a:t>
            </a:r>
          </a:p>
          <a:p>
            <a:pPr algn="just"/>
            <a:r>
              <a:rPr lang="ru-RU" sz="2000" dirty="0" smtClean="0"/>
              <a:t>   способностей;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заботливого отношения к окружающему миру;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самоуважения  себя, как культурного человека</a:t>
            </a:r>
            <a:endParaRPr lang="ru-RU" sz="2000" dirty="0"/>
          </a:p>
        </p:txBody>
      </p:sp>
      <p:pic>
        <p:nvPicPr>
          <p:cNvPr id="22530" name="Picture 2" descr="Настало время для скидок. Подготовка детей к школе от центра &quot;Ариадна&quot; со скидкой 50%. Гармоничное развитие Вашего малыша, г. 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571744"/>
            <a:ext cx="3185149" cy="211003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Управляющая кнопка: в начало 12">
            <a:hlinkClick r:id="rId4" action="ppaction://hlinksldjump" highlightClick="1"/>
          </p:cNvPr>
          <p:cNvSpPr/>
          <p:nvPr/>
        </p:nvSpPr>
        <p:spPr>
          <a:xfrm>
            <a:off x="8143900" y="6143644"/>
            <a:ext cx="642942" cy="357190"/>
          </a:xfrm>
          <a:prstGeom prst="actionButtonBeginning">
            <a:avLst/>
          </a:prstGeom>
          <a:solidFill>
            <a:srgbClr val="0070C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857760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б</a:t>
            </a:r>
            <a:r>
              <a:rPr lang="ru-RU" sz="2000" dirty="0" smtClean="0"/>
              <a:t>ольше интересоваться  </a:t>
            </a:r>
            <a:r>
              <a:rPr lang="ru-RU" sz="2000" dirty="0" smtClean="0"/>
              <a:t>произведениями </a:t>
            </a:r>
            <a:r>
              <a:rPr lang="ru-RU" sz="2000" dirty="0" smtClean="0"/>
              <a:t>искусства;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smtClean="0"/>
              <a:t>переосмыслить </a:t>
            </a:r>
            <a:r>
              <a:rPr lang="ru-RU" sz="2000" dirty="0" smtClean="0"/>
              <a:t>свои </a:t>
            </a:r>
            <a:r>
              <a:rPr lang="ru-RU" sz="2000" dirty="0" smtClean="0"/>
              <a:t> </a:t>
            </a:r>
            <a:r>
              <a:rPr lang="ru-RU" sz="2000" dirty="0" smtClean="0"/>
              <a:t>жизненные </a:t>
            </a:r>
            <a:r>
              <a:rPr lang="ru-RU" sz="2000" dirty="0" smtClean="0"/>
              <a:t>ценности; 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</a:t>
            </a:r>
            <a:r>
              <a:rPr lang="ru-RU" sz="2000" dirty="0" smtClean="0"/>
              <a:t>риобрести положительный  </a:t>
            </a:r>
            <a:r>
              <a:rPr lang="ru-RU" sz="2000" dirty="0" smtClean="0"/>
              <a:t>опыт общения </a:t>
            </a:r>
            <a:r>
              <a:rPr lang="ru-RU" sz="2000" dirty="0" smtClean="0"/>
              <a:t>с </a:t>
            </a:r>
            <a:r>
              <a:rPr lang="ru-RU" sz="2000" dirty="0" smtClean="0"/>
              <a:t>художественным творчеством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а</a:t>
            </a:r>
            <a:r>
              <a:rPr lang="ru-RU" sz="2000" dirty="0" smtClean="0"/>
              <a:t>ктивнее участвовать </a:t>
            </a:r>
            <a:r>
              <a:rPr lang="ru-RU" sz="2000" dirty="0" smtClean="0"/>
              <a:t>в культурной жизни страны, края, города, школы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4429132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</a:rPr>
              <a:t>Что мы можем сделать?</a:t>
            </a:r>
            <a:endParaRPr lang="ru-RU" sz="28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571876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Современная </a:t>
            </a:r>
            <a:r>
              <a:rPr lang="ru-RU" b="1" dirty="0" smtClean="0"/>
              <a:t>культура России — это, прежде всего, наша речь, наши праздники, наши школы и университеты, наше отношение к родителям, к своей семье, к своему Отечеству, к другим народам и странам. </a:t>
            </a:r>
            <a:r>
              <a:rPr lang="ru-RU" dirty="0" smtClean="0"/>
              <a:t>Д. С. Лихачев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Культура - великий учитель того, как следует жить. </a:t>
            </a:r>
            <a:r>
              <a:rPr lang="ru-RU" dirty="0" smtClean="0"/>
              <a:t>Дина </a:t>
            </a:r>
            <a:r>
              <a:rPr lang="ru-RU" dirty="0" smtClean="0"/>
              <a:t>Дин</a:t>
            </a:r>
            <a:endParaRPr lang="ru-RU" dirty="0" smtClean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214290"/>
            <a:ext cx="8643998" cy="142876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://mkrf.ru/upload/mkrf/mkdocs2014/GOD_CULT_LOGO_CMYK_FIN.png"/>
          <p:cNvPicPr>
            <a:picLocks noChangeAspect="1" noChangeArrowheads="1"/>
          </p:cNvPicPr>
          <p:nvPr/>
        </p:nvPicPr>
        <p:blipFill>
          <a:blip r:embed="rId2"/>
          <a:srcRect l="24688" t="20962" r="19302" b="26679"/>
          <a:stretch>
            <a:fillRect/>
          </a:stretch>
        </p:blipFill>
        <p:spPr bwMode="auto">
          <a:xfrm>
            <a:off x="357158" y="214290"/>
            <a:ext cx="2714644" cy="143515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071802" y="285728"/>
            <a:ext cx="5715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Высказывания о культуре известных людей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4786322"/>
            <a:ext cx="735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Культура — это пространство, в котором проходит человеческая жизнь от рождения до смерти. </a:t>
            </a:r>
            <a:r>
              <a:rPr lang="ru-RU" dirty="0" smtClean="0"/>
              <a:t>М. В. Попович философ, Академик Национальной академии наук Украины 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/>
              <a:t>Культура - это не количество прочитанных книг, а количество понятых. </a:t>
            </a:r>
            <a:r>
              <a:rPr lang="ru-RU" dirty="0" smtClean="0"/>
              <a:t>Искандер Фазиль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/>
              <a:t>Культурный человек... Это тот, кто в состоянии сострадать</a:t>
            </a:r>
            <a:r>
              <a:rPr lang="ru-RU" dirty="0" smtClean="0"/>
              <a:t>. Шукшин В.</a:t>
            </a:r>
          </a:p>
        </p:txBody>
      </p:sp>
      <p:sp>
        <p:nvSpPr>
          <p:cNvPr id="14" name="Управляющая кнопка: в начало 13">
            <a:hlinkClick r:id="rId3" action="ppaction://hlinksldjump" highlightClick="1"/>
          </p:cNvPr>
          <p:cNvSpPr/>
          <p:nvPr/>
        </p:nvSpPr>
        <p:spPr>
          <a:xfrm>
            <a:off x="8143900" y="6143644"/>
            <a:ext cx="642942" cy="357190"/>
          </a:xfrm>
          <a:prstGeom prst="actionButtonBeginning">
            <a:avLst/>
          </a:prstGeom>
          <a:solidFill>
            <a:srgbClr val="0070C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Луч света в темном царстве :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071678"/>
            <a:ext cx="1190625" cy="1285876"/>
          </a:xfrm>
          <a:prstGeom prst="rect">
            <a:avLst/>
          </a:prstGeom>
          <a:noFill/>
        </p:spPr>
      </p:pic>
      <p:pic>
        <p:nvPicPr>
          <p:cNvPr id="6148" name="Picture 4" descr="Напиши письмо администратор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4429132"/>
            <a:ext cx="1238250" cy="119062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571604" y="1857364"/>
            <a:ext cx="72152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Если мы мыслим о Культуре, это уже значит – мы мыслим и о Красоте, и о Книге как о создании прекрасном. </a:t>
            </a:r>
            <a:r>
              <a:rPr lang="ru-RU" dirty="0" smtClean="0"/>
              <a:t>Н.К. Рерих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Есть только одно средство стать культурным человеком – чтение.  Культурный человек – это человек, ориентированный на  высокие нравственные ценности, стремящийся питать душу  возвышенным и прекрасным. </a:t>
            </a:r>
            <a:r>
              <a:rPr lang="ru-RU" dirty="0" smtClean="0"/>
              <a:t>А. Моруа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85720" y="214290"/>
            <a:ext cx="8643998" cy="142876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2" descr="http://mkrf.ru/upload/mkrf/mkdocs2014/GOD_CULT_LOGO_CMYK_FIN.png"/>
          <p:cNvPicPr>
            <a:picLocks noChangeAspect="1" noChangeArrowheads="1"/>
          </p:cNvPicPr>
          <p:nvPr/>
        </p:nvPicPr>
        <p:blipFill>
          <a:blip r:embed="rId2"/>
          <a:srcRect l="24688" t="20962" r="19302" b="26679"/>
          <a:stretch>
            <a:fillRect/>
          </a:stretch>
        </p:blipFill>
        <p:spPr bwMode="auto">
          <a:xfrm>
            <a:off x="357158" y="214290"/>
            <a:ext cx="2714644" cy="1435154"/>
          </a:xfrm>
          <a:prstGeom prst="rect">
            <a:avLst/>
          </a:prstGeom>
          <a:noFill/>
        </p:spPr>
      </p:pic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714620"/>
            <a:ext cx="49292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200" dirty="0" smtClean="0"/>
              <a:t>Ответственный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/>
              <a:t>Образованный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/>
              <a:t>Способность к сопереживанию и уважению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/>
              <a:t>Стремление к духовному обогащению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/>
              <a:t>Патриот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/>
              <a:t>Знает и сохраняет обычаи своего народа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2844" y="1571612"/>
            <a:ext cx="9001156" cy="100010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Черты культурного человека</a:t>
            </a:r>
            <a:b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142852"/>
            <a:ext cx="571504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значит быть культурным?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714620"/>
            <a:ext cx="3772593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Управляющая кнопка: в начало 11">
            <a:hlinkClick r:id="rId4" action="ppaction://hlinksldjump" highlightClick="1"/>
          </p:cNvPr>
          <p:cNvSpPr/>
          <p:nvPr/>
        </p:nvSpPr>
        <p:spPr>
          <a:xfrm>
            <a:off x="8143900" y="6143644"/>
            <a:ext cx="642942" cy="357190"/>
          </a:xfrm>
          <a:prstGeom prst="actionButtonBeginning">
            <a:avLst/>
          </a:prstGeom>
          <a:solidFill>
            <a:srgbClr val="0070C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85720" y="214290"/>
            <a:ext cx="8643998" cy="142876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2" descr="http://mkrf.ru/upload/mkrf/mkdocs2014/GOD_CULT_LOGO_CMYK_FIN.png"/>
          <p:cNvPicPr>
            <a:picLocks noChangeAspect="1" noChangeArrowheads="1"/>
          </p:cNvPicPr>
          <p:nvPr/>
        </p:nvPicPr>
        <p:blipFill>
          <a:blip r:embed="rId2"/>
          <a:srcRect l="24688" t="20962" r="19302" b="26679"/>
          <a:stretch>
            <a:fillRect/>
          </a:stretch>
        </p:blipFill>
        <p:spPr bwMode="auto">
          <a:xfrm>
            <a:off x="357158" y="214290"/>
            <a:ext cx="2714644" cy="1435154"/>
          </a:xfrm>
          <a:prstGeom prst="rect">
            <a:avLst/>
          </a:prstGeom>
          <a:noFill/>
        </p:spPr>
      </p:pic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142852"/>
            <a:ext cx="571504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бывает культура?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Управляющая кнопка: в начало 11">
            <a:hlinkClick r:id="rId3" action="ppaction://hlinksldjump" highlightClick="1"/>
          </p:cNvPr>
          <p:cNvSpPr/>
          <p:nvPr/>
        </p:nvSpPr>
        <p:spPr>
          <a:xfrm>
            <a:off x="8143900" y="6143644"/>
            <a:ext cx="642942" cy="357190"/>
          </a:xfrm>
          <a:prstGeom prst="actionButtonBeginning">
            <a:avLst/>
          </a:prstGeom>
          <a:solidFill>
            <a:srgbClr val="0070C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1720840"/>
            <a:ext cx="32861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Различают </a:t>
            </a:r>
            <a:r>
              <a:rPr lang="ru-RU" sz="2000" b="1" i="1" dirty="0" smtClean="0"/>
              <a:t>материальную</a:t>
            </a:r>
            <a:r>
              <a:rPr lang="ru-RU" sz="2000" dirty="0" smtClean="0"/>
              <a:t> и </a:t>
            </a:r>
            <a:r>
              <a:rPr lang="ru-RU" sz="2000" b="1" i="1" dirty="0" smtClean="0"/>
              <a:t>духовную культуру</a:t>
            </a:r>
            <a:r>
              <a:rPr lang="ru-RU" sz="2000" dirty="0" smtClean="0"/>
              <a:t>. </a:t>
            </a:r>
          </a:p>
          <a:p>
            <a:pPr algn="just"/>
            <a:r>
              <a:rPr lang="ru-RU" sz="2000" dirty="0" smtClean="0"/>
              <a:t>Материальная культура создается в процессе материального производства, продуктами ее являются здания, оборудование, станки. </a:t>
            </a:r>
            <a:endParaRPr lang="ru-RU" sz="2000" dirty="0"/>
          </a:p>
        </p:txBody>
      </p:sp>
      <p:pic>
        <p:nvPicPr>
          <p:cNvPr id="3074" name="Picture 2" descr="C:\Documents and Settings\Admin\Рабочий стол\Screenshot_3.png"/>
          <p:cNvPicPr>
            <a:picLocks noChangeAspect="1" noChangeArrowheads="1"/>
          </p:cNvPicPr>
          <p:nvPr/>
        </p:nvPicPr>
        <p:blipFill>
          <a:blip r:embed="rId4"/>
          <a:srcRect l="637"/>
          <a:stretch>
            <a:fillRect/>
          </a:stretch>
        </p:blipFill>
        <p:spPr bwMode="auto">
          <a:xfrm>
            <a:off x="3714744" y="1785926"/>
            <a:ext cx="5112239" cy="2470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14282" y="4357694"/>
            <a:ext cx="5143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К духовной культуре относятся искусство, наука, философия, литература. </a:t>
            </a:r>
          </a:p>
          <a:p>
            <a:pPr algn="just"/>
            <a:r>
              <a:rPr lang="ru-RU" sz="2000" dirty="0" smtClean="0"/>
              <a:t>С духовной культурой мы встречаемся, когда слушаем музыку Чайковского, Бетховена, читаем произведения Пушкина, созерцаем картины Репина, Сурикова, наслаждаемся игрой лучших актеров мира.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00694" y="4500570"/>
            <a:ext cx="3500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/>
                </a:solidFill>
              </a:rPr>
              <a:t>Театр, кино, литература –</a:t>
            </a:r>
            <a:br>
              <a:rPr lang="ru-RU" b="1" i="1" dirty="0" smtClean="0">
                <a:solidFill>
                  <a:schemeClr val="accent5"/>
                </a:solidFill>
              </a:rPr>
            </a:br>
            <a:r>
              <a:rPr lang="ru-RU" b="1" i="1" dirty="0" smtClean="0">
                <a:solidFill>
                  <a:schemeClr val="accent5"/>
                </a:solidFill>
              </a:rPr>
              <a:t>Вот где Российская культура!</a:t>
            </a:r>
            <a:br>
              <a:rPr lang="ru-RU" b="1" i="1" dirty="0" smtClean="0">
                <a:solidFill>
                  <a:schemeClr val="accent5"/>
                </a:solidFill>
              </a:rPr>
            </a:br>
            <a:r>
              <a:rPr lang="ru-RU" b="1" i="1" dirty="0" smtClean="0">
                <a:solidFill>
                  <a:schemeClr val="accent5"/>
                </a:solidFill>
              </a:rPr>
              <a:t>Скульптура, живопись, балет –</a:t>
            </a:r>
            <a:br>
              <a:rPr lang="ru-RU" b="1" i="1" dirty="0" smtClean="0">
                <a:solidFill>
                  <a:schemeClr val="accent5"/>
                </a:solidFill>
              </a:rPr>
            </a:br>
            <a:r>
              <a:rPr lang="ru-RU" b="1" i="1" dirty="0" smtClean="0">
                <a:solidFill>
                  <a:schemeClr val="accent5"/>
                </a:solidFill>
              </a:rPr>
              <a:t>Культуры лучше нашей – нет!</a:t>
            </a:r>
            <a:endParaRPr lang="ru-RU" b="1" i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565</Words>
  <Application>Microsoft Office PowerPoint</Application>
  <PresentationFormat>Экран (4:3)</PresentationFormat>
  <Paragraphs>151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Год культуры в России</vt:lpstr>
      <vt:lpstr>Слайд 2</vt:lpstr>
      <vt:lpstr>Слайд 3</vt:lpstr>
      <vt:lpstr>Слайд 4</vt:lpstr>
      <vt:lpstr>Слайд 5</vt:lpstr>
      <vt:lpstr>Слайд 6</vt:lpstr>
      <vt:lpstr>Слайд 7</vt:lpstr>
      <vt:lpstr> Черты культурного человека </vt:lpstr>
      <vt:lpstr>Слайд 9</vt:lpstr>
      <vt:lpstr>Слайд 10</vt:lpstr>
      <vt:lpstr>Слайд 11</vt:lpstr>
      <vt:lpstr>Использованные ресурсы: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subject>2014 г - год культуры России</dc:subject>
  <dc:creator>Плотникова О.В.</dc:creator>
  <cp:keywords>год культуры России</cp:keywords>
  <dc:description>Для обучающихся 1-4 классов</dc:description>
  <cp:lastModifiedBy>User</cp:lastModifiedBy>
  <cp:revision>38</cp:revision>
  <dcterms:created xsi:type="dcterms:W3CDTF">2014-08-13T06:48:46Z</dcterms:created>
  <dcterms:modified xsi:type="dcterms:W3CDTF">2014-08-14T10:21:00Z</dcterms:modified>
  <cp:category>презентация</cp:category>
</cp:coreProperties>
</file>