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68" r:id="rId14"/>
    <p:sldId id="270" r:id="rId15"/>
    <p:sldId id="272" r:id="rId16"/>
    <p:sldId id="273"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CA74180-D7C7-4EE3-BB8F-92DEE8BE259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CA74180-D7C7-4EE3-BB8F-92DEE8BE259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EB3DCFD-CE4A-457D-BD48-A9BBC59187A3}" type="datetimeFigureOut">
              <a:rPr lang="ru-RU" smtClean="0"/>
              <a:pPr/>
              <a:t>30.05.2013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A74180-D7C7-4EE3-BB8F-92DEE8BE259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EB3DCFD-CE4A-457D-BD48-A9BBC59187A3}" type="datetimeFigureOut">
              <a:rPr lang="ru-RU" smtClean="0"/>
              <a:pPr/>
              <a:t>30.05.2013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CA74180-D7C7-4EE3-BB8F-92DEE8BE259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1089;&#1077;&#1088;&#1075;&#1077;&#1081;\Desktop\&#1053;&#1086;&#1074;&#1072;&#1103;%20&#1087;&#1072;&#1087;&#1082;&#1072;\1.mp3"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C:\Users\&#1089;&#1077;&#1088;&#1075;&#1077;&#1081;\Desktop\&#1053;&#1086;&#1074;&#1072;&#1103;%20&#1087;&#1072;&#1087;&#1082;&#1072;\valerij_leontev_-_ischezli_solnechnie_dni_(zvukoff.ru).mp3"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428604"/>
            <a:ext cx="7772400" cy="1898629"/>
          </a:xfrm>
        </p:spPr>
        <p:txBody>
          <a:bodyPr>
            <a:normAutofit fontScale="90000"/>
          </a:bodyPr>
          <a:lstStyle/>
          <a:p>
            <a:r>
              <a:rPr lang="ru-RU" smtClean="0"/>
              <a:t>РАСУЛ ГАМЗАТОВИЧ ГАМЗАТОВ ПОЭТ АУЛА И ПЛАНЕТЫ</a:t>
            </a:r>
            <a:endParaRPr lang="ru-RU"/>
          </a:p>
        </p:txBody>
      </p:sp>
      <p:pic>
        <p:nvPicPr>
          <p:cNvPr id="7" name="Picture 2" descr="http://img-fotki.yandex.ru/get/4908/39067198.8b/0_5e4f0_4ae71e9e_XXL.jpg"/>
          <p:cNvPicPr>
            <a:picLocks noChangeAspect="1" noChangeArrowheads="1"/>
          </p:cNvPicPr>
          <p:nvPr/>
        </p:nvPicPr>
        <p:blipFill>
          <a:blip r:embed="rId2"/>
          <a:srcRect/>
          <a:stretch>
            <a:fillRect/>
          </a:stretch>
        </p:blipFill>
        <p:spPr bwMode="auto">
          <a:xfrm>
            <a:off x="1500166" y="2571744"/>
            <a:ext cx="6187411" cy="407196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mp3">
            <a:hlinkClick r:id="" action="ppaction://media"/>
          </p:cNvPr>
          <p:cNvPicPr>
            <a:picLocks noRot="1" noChangeAspect="1"/>
          </p:cNvPicPr>
          <p:nvPr>
            <a:audioFile r:link="rId1"/>
          </p:nvPr>
        </p:nvPicPr>
        <p:blipFill>
          <a:blip r:embed="rId3"/>
          <a:srcRect/>
          <a:stretch>
            <a:fillRect/>
          </a:stretch>
        </p:blipFill>
        <p:spPr bwMode="auto">
          <a:xfrm>
            <a:off x="142844" y="785794"/>
            <a:ext cx="928694" cy="928694"/>
          </a:xfrm>
          <a:prstGeom prst="rect">
            <a:avLst/>
          </a:prstGeom>
          <a:noFill/>
          <a:ln w="9525">
            <a:noFill/>
            <a:miter lim="800000"/>
            <a:headEnd/>
            <a:tailEnd/>
          </a:ln>
        </p:spPr>
      </p:pic>
      <p:sp>
        <p:nvSpPr>
          <p:cNvPr id="6" name="Содержимое 5"/>
          <p:cNvSpPr>
            <a:spLocks noGrp="1"/>
          </p:cNvSpPr>
          <p:nvPr>
            <p:ph idx="1"/>
          </p:nvPr>
        </p:nvSpPr>
        <p:spPr>
          <a:xfrm>
            <a:off x="571472" y="0"/>
            <a:ext cx="8229600" cy="3286148"/>
          </a:xfrm>
        </p:spPr>
        <p:txBody>
          <a:bodyPr>
            <a:normAutofit fontScale="85000" lnSpcReduction="20000"/>
          </a:bodyPr>
          <a:lstStyle/>
          <a:p>
            <a:pPr>
              <a:buNone/>
            </a:pPr>
            <a:r>
              <a:rPr lang="ru-RU" smtClean="0"/>
              <a:t>     Стихотворение </a:t>
            </a:r>
            <a:r>
              <a:rPr lang="ru-RU" smtClean="0"/>
              <a:t>увидел в журнале «Новый мир» Марк Бернес. Переработав его при посредстве автора и переводчика Наума Гребнева, Бернес прочитал его Яну Френкелю и попросил его написать музыку… Так появилась песня. Она зажила своей полнокровной жизнью и обрела мировую популярность. Ян Френкель и Расул Гамзатов стали близкими друзьями на всю жизнь, и много раз после этого Френкель ездил в Дагестан, бывал в Махачкале и в горных аулах, и всякий раз его встречали там как доброго и желанного гостя</a:t>
            </a:r>
            <a:endParaRPr lang="ru-RU"/>
          </a:p>
        </p:txBody>
      </p:sp>
      <p:pic>
        <p:nvPicPr>
          <p:cNvPr id="20483" name="Picture 3"/>
          <p:cNvPicPr>
            <a:picLocks noChangeAspect="1" noChangeArrowheads="1"/>
          </p:cNvPicPr>
          <p:nvPr/>
        </p:nvPicPr>
        <p:blipFill>
          <a:blip r:embed="rId4"/>
          <a:srcRect/>
          <a:stretch>
            <a:fillRect/>
          </a:stretch>
        </p:blipFill>
        <p:spPr bwMode="auto">
          <a:xfrm>
            <a:off x="928662" y="3000372"/>
            <a:ext cx="2500298" cy="3533754"/>
          </a:xfrm>
          <a:prstGeom prst="rect">
            <a:avLst/>
          </a:prstGeom>
          <a:noFill/>
          <a:ln w="9525">
            <a:noFill/>
            <a:miter lim="800000"/>
            <a:headEnd/>
            <a:tailEnd/>
          </a:ln>
          <a:effectLst/>
        </p:spPr>
      </p:pic>
      <p:pic>
        <p:nvPicPr>
          <p:cNvPr id="20484" name="Picture 4"/>
          <p:cNvPicPr>
            <a:picLocks noChangeAspect="1" noChangeArrowheads="1"/>
          </p:cNvPicPr>
          <p:nvPr/>
        </p:nvPicPr>
        <p:blipFill>
          <a:blip r:embed="rId5"/>
          <a:srcRect/>
          <a:stretch>
            <a:fillRect/>
          </a:stretch>
        </p:blipFill>
        <p:spPr bwMode="auto">
          <a:xfrm>
            <a:off x="3929058" y="3143248"/>
            <a:ext cx="5024586" cy="35004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95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4286280"/>
          </a:xfrm>
        </p:spPr>
        <p:txBody>
          <a:bodyPr>
            <a:normAutofit fontScale="70000" lnSpcReduction="20000"/>
          </a:bodyPr>
          <a:lstStyle/>
          <a:p>
            <a:pPr>
              <a:buNone/>
            </a:pPr>
            <a:r>
              <a:rPr lang="ru-RU" smtClean="0"/>
              <a:t>     </a:t>
            </a:r>
            <a:r>
              <a:rPr lang="ru-RU" smtClean="0"/>
              <a:t> </a:t>
            </a:r>
            <a:r>
              <a:rPr lang="ru-RU" smtClean="0"/>
              <a:t>За </a:t>
            </a:r>
            <a:r>
              <a:rPr lang="ru-RU" smtClean="0"/>
              <a:t>выдающиеся достижения в области литературы Расул Гамзатов отмечен многими почетными званиями и премиями.  Герой Социалистического труда, лауреат Ленинской премии, лауреат Государственных премий СССР и РСФСР, лауреат международной премии «Лучший поэт ХХ века», премии писателей Азии и Африки , Христо Ботева, а также премий имени М. Шолохова, М. Лермонтова, А. Фадеева,  и др., действительный член Петровской академии наук и искусств России. С 1950 года он являлся председателем правления Союза писателей Дагестана.Расул Гамзатович награжден четырьмя орденами Ленина, орденом Октябрьской Революции, тремя орденами Трудового Красного Знамени, орденами Дружбы народов, «За заслуги перед Отечеством», Петра Великого, болгарским орденом Кирилла и Мефодия, грузинским орденом «Золотое Руно», кавалер ордена Святого апостола Андрея Первозванного  и   многими медалями</a:t>
            </a:r>
            <a:endParaRPr lang="ru-RU"/>
          </a:p>
        </p:txBody>
      </p:sp>
      <p:pic>
        <p:nvPicPr>
          <p:cNvPr id="21506" name="Picture 2"/>
          <p:cNvPicPr>
            <a:picLocks noChangeAspect="1" noChangeArrowheads="1"/>
          </p:cNvPicPr>
          <p:nvPr/>
        </p:nvPicPr>
        <p:blipFill>
          <a:blip r:embed="rId2"/>
          <a:srcRect/>
          <a:stretch>
            <a:fillRect/>
          </a:stretch>
        </p:blipFill>
        <p:spPr bwMode="auto">
          <a:xfrm>
            <a:off x="6786578" y="4143380"/>
            <a:ext cx="2095500" cy="2495550"/>
          </a:xfrm>
          <a:prstGeom prst="rect">
            <a:avLst/>
          </a:prstGeom>
          <a:noFill/>
          <a:ln w="9525">
            <a:noFill/>
            <a:miter lim="800000"/>
            <a:headEnd/>
            <a:tailEnd/>
          </a:ln>
          <a:effectLst/>
        </p:spPr>
      </p:pic>
      <p:pic>
        <p:nvPicPr>
          <p:cNvPr id="5" name="Picture 6" descr="http://www.obzor-smi.ru/images/articles/arts/18_pan2.jpg"/>
          <p:cNvPicPr>
            <a:picLocks noChangeAspect="1" noChangeArrowheads="1"/>
          </p:cNvPicPr>
          <p:nvPr/>
        </p:nvPicPr>
        <p:blipFill>
          <a:blip r:embed="rId3"/>
          <a:srcRect/>
          <a:stretch>
            <a:fillRect/>
          </a:stretch>
        </p:blipFill>
        <p:spPr bwMode="auto">
          <a:xfrm>
            <a:off x="714348" y="4071942"/>
            <a:ext cx="3714776"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3714776"/>
          </a:xfrm>
        </p:spPr>
        <p:txBody>
          <a:bodyPr>
            <a:normAutofit fontScale="62500" lnSpcReduction="20000"/>
          </a:bodyPr>
          <a:lstStyle/>
          <a:p>
            <a:pPr>
              <a:buNone/>
            </a:pPr>
            <a:r>
              <a:rPr lang="ru-RU" smtClean="0"/>
              <a:t>      Расул </a:t>
            </a:r>
            <a:r>
              <a:rPr lang="ru-RU" smtClean="0"/>
              <a:t>Гамзатов неоднократно избирался депутатом Верховного Совета Дагестанской АССР, заместителем Председателя Верховного Совета ДАССР, депутатом и членом Президиума Верховного Совета СССР. Несколько десятилетий он был делегатом писательских съездов Дагестана, РСФСР и СССР, членом Бюро солидарности писателей стран Азии и Африки, членом Комитета по Ленинской и Государственной премиям СССР, членом правления Советского комитета защиты мира, заместителем председателя Советского комитета солидарности народов Азии и Африки, членом редколлегии журналов «Новый мир», «Дружба народов», газет «Литературная газета», «Литературная Россия» и </a:t>
            </a:r>
            <a:r>
              <a:rPr lang="ru-RU" smtClean="0"/>
              <a:t>др</a:t>
            </a:r>
            <a:r>
              <a:rPr lang="ru-RU" smtClean="0"/>
              <a:t>.</a:t>
            </a:r>
            <a:r>
              <a:rPr lang="ru-RU" smtClean="0"/>
              <a:t> </a:t>
            </a:r>
          </a:p>
          <a:p>
            <a:pPr>
              <a:buNone/>
            </a:pPr>
            <a:r>
              <a:rPr lang="ru-RU" smtClean="0"/>
              <a:t>      О </a:t>
            </a:r>
            <a:r>
              <a:rPr lang="ru-RU" smtClean="0"/>
              <a:t>жизни и творчестве поэта написаны и изданы книги известных литературоведов: К. Султанова, В. Огнева, В. Дементьева. О нем сняты документальные и телевизионные картины, такие как «В горах мое сердце», «Кавказец родом из Цада», «Белые журавли», «Расул Гамзатов и Грузия».</a:t>
            </a:r>
          </a:p>
          <a:p>
            <a:endParaRPr lang="ru-RU"/>
          </a:p>
        </p:txBody>
      </p:sp>
      <p:pic>
        <p:nvPicPr>
          <p:cNvPr id="4" name="Picture 4" descr="F:\Новая папка\Oni-proslavili-dagestan3(1).jpg"/>
          <p:cNvPicPr>
            <a:picLocks noChangeAspect="1" noChangeArrowheads="1"/>
          </p:cNvPicPr>
          <p:nvPr/>
        </p:nvPicPr>
        <p:blipFill>
          <a:blip r:embed="rId2"/>
          <a:srcRect/>
          <a:stretch>
            <a:fillRect/>
          </a:stretch>
        </p:blipFill>
        <p:spPr bwMode="auto">
          <a:xfrm>
            <a:off x="4000496" y="3643314"/>
            <a:ext cx="2196963" cy="29289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2786082"/>
          </a:xfrm>
        </p:spPr>
        <p:txBody>
          <a:bodyPr/>
          <a:lstStyle/>
          <a:p>
            <a:pPr>
              <a:buNone/>
            </a:pPr>
            <a:r>
              <a:rPr lang="ru-RU" smtClean="0"/>
              <a:t>    Один </a:t>
            </a:r>
            <a:r>
              <a:rPr lang="ru-RU" smtClean="0"/>
              <a:t>из самых известных поэтов СССР и России скончался </a:t>
            </a:r>
            <a:r>
              <a:rPr lang="ru-RU" smtClean="0"/>
              <a:t>в </a:t>
            </a:r>
            <a:r>
              <a:rPr lang="ru-RU" smtClean="0"/>
              <a:t>Москве в </a:t>
            </a:r>
            <a:r>
              <a:rPr lang="ru-RU" smtClean="0"/>
              <a:t>2003 </a:t>
            </a:r>
            <a:r>
              <a:rPr lang="ru-RU" smtClean="0"/>
              <a:t>году  3 ноября  </a:t>
            </a:r>
            <a:r>
              <a:rPr lang="ru-RU" smtClean="0"/>
              <a:t>на </a:t>
            </a:r>
            <a:r>
              <a:rPr lang="ru-RU" smtClean="0"/>
              <a:t>81 году жизни. </a:t>
            </a:r>
            <a:r>
              <a:rPr lang="ru-RU" smtClean="0"/>
              <a:t>Он находился на ежегодном обследовании в Центральной клинической больнице...Смерть </a:t>
            </a:r>
            <a:r>
              <a:rPr lang="ru-RU" smtClean="0"/>
              <a:t>наступила </a:t>
            </a:r>
            <a:r>
              <a:rPr lang="ru-RU" smtClean="0"/>
              <a:t>скоропостижно.Похоронен в Махачкале.</a:t>
            </a:r>
            <a:endParaRPr lang="ru-RU" smtClean="0"/>
          </a:p>
          <a:p>
            <a:endParaRPr lang="ru-RU"/>
          </a:p>
        </p:txBody>
      </p:sp>
      <p:pic>
        <p:nvPicPr>
          <p:cNvPr id="4" name="Picture 4" descr="http://cdn2.img22.rian.ru/images/4045/50/40455013.jpg"/>
          <p:cNvPicPr>
            <a:picLocks noChangeAspect="1" noChangeArrowheads="1"/>
          </p:cNvPicPr>
          <p:nvPr/>
        </p:nvPicPr>
        <p:blipFill>
          <a:blip r:embed="rId2"/>
          <a:srcRect/>
          <a:stretch>
            <a:fillRect/>
          </a:stretch>
        </p:blipFill>
        <p:spPr bwMode="auto">
          <a:xfrm>
            <a:off x="3643306" y="2910134"/>
            <a:ext cx="3500462" cy="3807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71472" y="285728"/>
            <a:ext cx="8229600" cy="6215106"/>
          </a:xfrm>
        </p:spPr>
        <p:txBody>
          <a:bodyPr>
            <a:normAutofit fontScale="55000" lnSpcReduction="20000"/>
          </a:bodyPr>
          <a:lstStyle/>
          <a:p>
            <a:pPr>
              <a:buNone/>
            </a:pPr>
            <a:r>
              <a:rPr lang="ru-RU" smtClean="0"/>
              <a:t>         УКАЗ </a:t>
            </a:r>
            <a:r>
              <a:rPr lang="ru-RU" smtClean="0"/>
              <a:t>ГОСУДАРСТВЕННОГО СОВЕТА РЕСПУБЛИКИ ДАГЕСТАН</a:t>
            </a:r>
          </a:p>
          <a:p>
            <a:pPr>
              <a:buNone/>
            </a:pPr>
            <a:r>
              <a:rPr lang="ru-RU" smtClean="0"/>
              <a:t>         18 </a:t>
            </a:r>
            <a:r>
              <a:rPr lang="ru-RU" smtClean="0"/>
              <a:t>февраля 2004 года </a:t>
            </a:r>
            <a:r>
              <a:rPr lang="ru-RU" smtClean="0"/>
              <a:t>№</a:t>
            </a:r>
            <a:r>
              <a:rPr lang="ru-RU" smtClean="0"/>
              <a:t>3 г</a:t>
            </a:r>
            <a:r>
              <a:rPr lang="ru-RU" smtClean="0"/>
              <a:t>. </a:t>
            </a:r>
            <a:r>
              <a:rPr lang="ru-RU" smtClean="0"/>
              <a:t>Махачкала </a:t>
            </a:r>
          </a:p>
          <a:p>
            <a:pPr>
              <a:buNone/>
            </a:pPr>
            <a:r>
              <a:rPr lang="ru-RU" smtClean="0"/>
              <a:t> </a:t>
            </a:r>
            <a:r>
              <a:rPr lang="ru-RU" smtClean="0"/>
              <a:t>        Об </a:t>
            </a:r>
            <a:r>
              <a:rPr lang="ru-RU" smtClean="0"/>
              <a:t>увековечении памяти Гамзатова Р. Г.</a:t>
            </a:r>
          </a:p>
          <a:p>
            <a:pPr>
              <a:buNone/>
            </a:pPr>
            <a:r>
              <a:rPr lang="ru-RU" smtClean="0"/>
              <a:t>         Государственный </a:t>
            </a:r>
            <a:r>
              <a:rPr lang="ru-RU" smtClean="0"/>
              <a:t>Совет Республики Дагестан в целях увековечения памяти </a:t>
            </a:r>
            <a:r>
              <a:rPr lang="ru-RU" smtClean="0"/>
              <a:t>видного </a:t>
            </a:r>
            <a:r>
              <a:rPr lang="ru-RU" smtClean="0"/>
              <a:t>     государственного </a:t>
            </a:r>
            <a:r>
              <a:rPr lang="ru-RU" smtClean="0"/>
              <a:t>и общественного деятеля, Героя Социалистического Труда, кавалера ордена Святого апостола Андрея Первозванного, лауреата Ленинской и Государственных премий, председателя Правления Союза писателей РД, народного поэта Дагестана Гамзатова Расула Гамзатовича постановляет:</a:t>
            </a:r>
          </a:p>
          <a:p>
            <a:pPr>
              <a:buNone/>
            </a:pPr>
            <a:r>
              <a:rPr lang="ru-RU" smtClean="0"/>
              <a:t>        1</a:t>
            </a:r>
            <a:r>
              <a:rPr lang="ru-RU" smtClean="0"/>
              <a:t>. Присвоить имя Гамзатова Р. Г.: Буйнакскому педагогическому колледжу и впредь именовать его Буйнакский педагогический колледж имени Гамзатова Р. Г.;</a:t>
            </a:r>
          </a:p>
          <a:p>
            <a:pPr>
              <a:buNone/>
            </a:pPr>
            <a:r>
              <a:rPr lang="ru-RU" smtClean="0"/>
              <a:t>        Дагестанской </a:t>
            </a:r>
            <a:r>
              <a:rPr lang="ru-RU" smtClean="0"/>
              <a:t>республиканской библиотеке и впредь именовать ее</a:t>
            </a:r>
          </a:p>
          <a:p>
            <a:pPr>
              <a:buNone/>
            </a:pPr>
            <a:r>
              <a:rPr lang="ru-RU" smtClean="0"/>
              <a:t>        Дагестанская </a:t>
            </a:r>
            <a:r>
              <a:rPr lang="ru-RU" smtClean="0"/>
              <a:t>республиканская библиотека имени Гамзатова Р. Г.</a:t>
            </a:r>
          </a:p>
          <a:p>
            <a:pPr>
              <a:buNone/>
            </a:pPr>
            <a:r>
              <a:rPr lang="ru-RU" smtClean="0"/>
              <a:t>        2</a:t>
            </a:r>
            <a:r>
              <a:rPr lang="ru-RU" smtClean="0"/>
              <a:t>. Учредить:</a:t>
            </a:r>
          </a:p>
          <a:p>
            <a:pPr>
              <a:buNone/>
            </a:pPr>
            <a:r>
              <a:rPr lang="ru-RU" smtClean="0"/>
              <a:t>        премию </a:t>
            </a:r>
            <a:r>
              <a:rPr lang="ru-RU" smtClean="0"/>
              <a:t>имени Гамзатова Р. Г. за создание наиболее талантливых произведений в области поэзии в размере 50 тыс. рублей;</a:t>
            </a:r>
          </a:p>
          <a:p>
            <a:pPr>
              <a:buNone/>
            </a:pPr>
            <a:r>
              <a:rPr lang="ru-RU" smtClean="0"/>
              <a:t>        три </a:t>
            </a:r>
            <a:r>
              <a:rPr lang="ru-RU" smtClean="0"/>
              <a:t>стипендии имени Гамзатова Р. Г. для студентов филологических, журналистских и литературных факультетов вузов республики в размере 600 рублей каждая.</a:t>
            </a:r>
          </a:p>
          <a:p>
            <a:pPr>
              <a:buNone/>
            </a:pPr>
            <a:r>
              <a:rPr lang="ru-RU" smtClean="0"/>
              <a:t>         3</a:t>
            </a:r>
            <a:r>
              <a:rPr lang="ru-RU" smtClean="0"/>
              <a:t>. Утвердить прилагаемые:</a:t>
            </a:r>
          </a:p>
          <a:p>
            <a:pPr>
              <a:buNone/>
            </a:pPr>
            <a:r>
              <a:rPr lang="ru-RU" smtClean="0"/>
              <a:t>         Положение </a:t>
            </a:r>
            <a:r>
              <a:rPr lang="ru-RU" smtClean="0"/>
              <a:t>о премии имени Гамзатова Р. Г.;</a:t>
            </a:r>
          </a:p>
          <a:p>
            <a:pPr>
              <a:buNone/>
            </a:pPr>
            <a:r>
              <a:rPr lang="ru-RU" smtClean="0"/>
              <a:t>         Положение </a:t>
            </a:r>
            <a:r>
              <a:rPr lang="ru-RU" smtClean="0"/>
              <a:t>о стипендиях имени Гамзатова Р. Г.</a:t>
            </a:r>
          </a:p>
          <a:p>
            <a:pPr>
              <a:buNone/>
            </a:pPr>
            <a:r>
              <a:rPr lang="ru-RU" smtClean="0"/>
              <a:t>         4</a:t>
            </a:r>
            <a:r>
              <a:rPr lang="ru-RU" smtClean="0"/>
              <a:t>. Установить, что премия и стипендии имени Гамзатова Р. Г. выплачиваются за счет средств республиканского бюджета Республики Дагестан.</a:t>
            </a:r>
          </a:p>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6072230"/>
          </a:xfrm>
        </p:spPr>
        <p:txBody>
          <a:bodyPr>
            <a:normAutofit fontScale="62500" lnSpcReduction="20000"/>
          </a:bodyPr>
          <a:lstStyle/>
          <a:p>
            <a:pPr>
              <a:buNone/>
            </a:pPr>
            <a:r>
              <a:rPr lang="ru-RU" smtClean="0"/>
              <a:t>        5</a:t>
            </a:r>
            <a:r>
              <a:rPr lang="ru-RU" smtClean="0"/>
              <a:t>. Правительству Республики Дагестан в установленном порядке рассмотреть вопросы:</a:t>
            </a:r>
          </a:p>
          <a:p>
            <a:pPr>
              <a:buNone/>
            </a:pPr>
            <a:r>
              <a:rPr lang="ru-RU" smtClean="0"/>
              <a:t>        сооружения </a:t>
            </a:r>
            <a:r>
              <a:rPr lang="ru-RU" smtClean="0"/>
              <a:t>памятника Гамзатову Р. Г. и памятника «Белые журавли» в г. Махачкале;</a:t>
            </a:r>
          </a:p>
          <a:p>
            <a:pPr>
              <a:buNone/>
            </a:pPr>
            <a:r>
              <a:rPr lang="ru-RU" smtClean="0"/>
              <a:t>        создания </a:t>
            </a:r>
            <a:r>
              <a:rPr lang="ru-RU" smtClean="0"/>
              <a:t>литературного музея в здании Союза писателей РД.</a:t>
            </a:r>
          </a:p>
          <a:p>
            <a:pPr>
              <a:buNone/>
            </a:pPr>
            <a:r>
              <a:rPr lang="ru-RU" smtClean="0"/>
              <a:t>        6</a:t>
            </a:r>
            <a:r>
              <a:rPr lang="ru-RU" smtClean="0"/>
              <a:t>. Рекомендовать администрациям г. Махачкалы, Хунзахского района и других городов и районов республики рассмотреть вопросы об увековечении памяти Гамзатова Р. Г., отнесенные к их компетенции.</a:t>
            </a:r>
          </a:p>
          <a:p>
            <a:pPr>
              <a:buNone/>
            </a:pPr>
            <a:r>
              <a:rPr lang="ru-RU" smtClean="0"/>
              <a:t>         7</a:t>
            </a:r>
            <a:r>
              <a:rPr lang="ru-RU" smtClean="0"/>
              <a:t>. Направить обращения в:</a:t>
            </a:r>
          </a:p>
          <a:p>
            <a:pPr>
              <a:buNone/>
            </a:pPr>
            <a:r>
              <a:rPr lang="ru-RU" smtClean="0"/>
              <a:t>         мэрию </a:t>
            </a:r>
            <a:r>
              <a:rPr lang="ru-RU" smtClean="0"/>
              <a:t>г. Москвы об увековечении памяти Гамзатова Р. Г.;</a:t>
            </a:r>
          </a:p>
          <a:p>
            <a:pPr>
              <a:buNone/>
            </a:pPr>
            <a:r>
              <a:rPr lang="ru-RU" smtClean="0"/>
              <a:t>         Российскую </a:t>
            </a:r>
            <a:r>
              <a:rPr lang="ru-RU" smtClean="0"/>
              <a:t>академию наук об образовании при ДНЦ РАН центра по изучению творчества Гамзатова Р. Г.;</a:t>
            </a:r>
          </a:p>
          <a:p>
            <a:pPr>
              <a:buNone/>
            </a:pPr>
            <a:r>
              <a:rPr lang="ru-RU" smtClean="0"/>
              <a:t>        Институт </a:t>
            </a:r>
            <a:r>
              <a:rPr lang="ru-RU" smtClean="0"/>
              <a:t>прикладной астрономии РАН о присвоении имени Гамзатова Р. Г. одной из планет.</a:t>
            </a:r>
          </a:p>
          <a:p>
            <a:pPr>
              <a:buNone/>
            </a:pPr>
            <a:r>
              <a:rPr lang="ru-RU" smtClean="0"/>
              <a:t>        8</a:t>
            </a:r>
            <a:r>
              <a:rPr lang="ru-RU" smtClean="0"/>
              <a:t>. Принять к сведению решения:</a:t>
            </a:r>
          </a:p>
          <a:p>
            <a:pPr>
              <a:buNone/>
            </a:pPr>
            <a:r>
              <a:rPr lang="ru-RU" smtClean="0"/>
              <a:t>         Пограничной </a:t>
            </a:r>
            <a:r>
              <a:rPr lang="ru-RU" smtClean="0"/>
              <a:t>службы ФСБ России о присвоении имени Гамзатова Р. Г. пограничному сторожевому кораблю отдельной бригады пограничных сторожевых кораблей и отделению пограничного контроля «Яраг-Казмаляр» ОКПП «Дагестан»;</a:t>
            </a:r>
          </a:p>
          <a:p>
            <a:pPr>
              <a:buNone/>
            </a:pPr>
            <a:r>
              <a:rPr lang="ru-RU" smtClean="0"/>
              <a:t>        ОАО </a:t>
            </a:r>
            <a:r>
              <a:rPr lang="ru-RU" smtClean="0"/>
              <a:t>«Дагэнерго» о присвоении имени Гамзатова Р. Г. Гунибской ГЭС;</a:t>
            </a:r>
          </a:p>
          <a:p>
            <a:pPr>
              <a:buNone/>
            </a:pPr>
            <a:r>
              <a:rPr lang="ru-RU" smtClean="0"/>
              <a:t>         Российского </a:t>
            </a:r>
            <a:r>
              <a:rPr lang="ru-RU" smtClean="0"/>
              <a:t>морского регистра судоходства о присвоении имени Гамзатова Р. Г. сухогрузу Махачкалинского международного морского торгового порта.</a:t>
            </a:r>
          </a:p>
          <a:p>
            <a:pPr>
              <a:buNone/>
            </a:pPr>
            <a:r>
              <a:rPr lang="ru-RU" smtClean="0"/>
              <a:t>         Председатель </a:t>
            </a:r>
            <a:r>
              <a:rPr lang="ru-RU" smtClean="0"/>
              <a:t>Государственного Совета Республики Дагестан </a:t>
            </a:r>
          </a:p>
          <a:p>
            <a:pPr>
              <a:buNone/>
            </a:pPr>
            <a:r>
              <a:rPr lang="ru-RU" smtClean="0"/>
              <a:t>         М</a:t>
            </a:r>
            <a:r>
              <a:rPr lang="ru-RU" smtClean="0"/>
              <a:t>. МАГОМЕДОВ</a:t>
            </a:r>
          </a:p>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3429024"/>
          </a:xfrm>
        </p:spPr>
        <p:txBody>
          <a:bodyPr/>
          <a:lstStyle/>
          <a:p>
            <a:r>
              <a:rPr lang="ru-RU" smtClean="0"/>
              <a:t>23 сентября 2011 года в Москве на доме по Тверской улице, дом 27/5 (пересечение Тверской улицы и Благовещенского переулка),  где жил поэт с 1974 по 2003 год, открыта мемориальная доска.</a:t>
            </a:r>
          </a:p>
          <a:p>
            <a:endParaRPr lang="ru-RU"/>
          </a:p>
        </p:txBody>
      </p:sp>
      <p:pic>
        <p:nvPicPr>
          <p:cNvPr id="4" name="Picture 6" descr="http://img15.nnm.ru/e/3/a/9/2/9081b31d4f29c62be2dc6d68b78_prev.jpg"/>
          <p:cNvPicPr>
            <a:picLocks noChangeAspect="1" noChangeArrowheads="1"/>
          </p:cNvPicPr>
          <p:nvPr/>
        </p:nvPicPr>
        <p:blipFill>
          <a:blip r:embed="rId2"/>
          <a:srcRect/>
          <a:stretch>
            <a:fillRect/>
          </a:stretch>
        </p:blipFill>
        <p:spPr bwMode="auto">
          <a:xfrm>
            <a:off x="2214546" y="2071678"/>
            <a:ext cx="6500858" cy="4666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14290"/>
            <a:ext cx="8229600" cy="4709160"/>
          </a:xfrm>
        </p:spPr>
        <p:txBody>
          <a:bodyPr/>
          <a:lstStyle/>
          <a:p>
            <a:pPr>
              <a:buNone/>
            </a:pPr>
            <a:r>
              <a:rPr lang="ru-RU" smtClean="0"/>
              <a:t>     90-летие </a:t>
            </a:r>
            <a:r>
              <a:rPr lang="ru-RU" smtClean="0"/>
              <a:t>Расула Гамзатова будут отмечать в сентябре этого года. Но под знаком памяти великого поэта по сути пройдет весь 2013-й год .В Москве завершились архитектурно-художественные и строительные работы по установлению памятника народному поэту Дагестана Расулу Гамзатову. Он появится на Яузском бульваре  в день, который будет согласован с администрацией президента России и мэрии Москвы</a:t>
            </a:r>
            <a:endParaRPr lang="ru-RU"/>
          </a:p>
        </p:txBody>
      </p:sp>
      <p:pic>
        <p:nvPicPr>
          <p:cNvPr id="22530" name="Picture 2"/>
          <p:cNvPicPr>
            <a:picLocks noChangeAspect="1" noChangeArrowheads="1"/>
          </p:cNvPicPr>
          <p:nvPr/>
        </p:nvPicPr>
        <p:blipFill>
          <a:blip r:embed="rId2"/>
          <a:srcRect/>
          <a:stretch>
            <a:fillRect/>
          </a:stretch>
        </p:blipFill>
        <p:spPr bwMode="auto">
          <a:xfrm>
            <a:off x="3929058" y="4286256"/>
            <a:ext cx="3048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643998" cy="6357982"/>
          </a:xfrm>
        </p:spPr>
        <p:txBody>
          <a:bodyPr>
            <a:normAutofit fontScale="70000" lnSpcReduction="20000"/>
          </a:bodyPr>
          <a:lstStyle/>
          <a:p>
            <a:pPr>
              <a:buNone/>
            </a:pPr>
            <a:r>
              <a:rPr lang="ru-RU" smtClean="0"/>
              <a:t>       Родился 8 сентября 1923 года в селении </a:t>
            </a:r>
            <a:r>
              <a:rPr lang="ru-RU" err="1" smtClean="0"/>
              <a:t>Цада</a:t>
            </a:r>
            <a:r>
              <a:rPr lang="ru-RU" smtClean="0"/>
              <a:t> </a:t>
            </a:r>
            <a:r>
              <a:rPr lang="ru-RU" err="1" smtClean="0"/>
              <a:t>Хунзахского</a:t>
            </a:r>
            <a:r>
              <a:rPr lang="ru-RU" smtClean="0"/>
              <a:t> района Дагестана. Отец – Гамзат </a:t>
            </a:r>
            <a:r>
              <a:rPr lang="ru-RU" err="1" smtClean="0"/>
              <a:t>Цадаса</a:t>
            </a:r>
            <a:r>
              <a:rPr lang="ru-RU" smtClean="0"/>
              <a:t> (1877–1951), народный поэт Дагестана, лауреат Государственной премии СССР. Мать – Гамзатова </a:t>
            </a:r>
            <a:r>
              <a:rPr lang="ru-RU" err="1" smtClean="0"/>
              <a:t>Хандулай</a:t>
            </a:r>
            <a:r>
              <a:rPr lang="ru-RU" smtClean="0"/>
              <a:t> </a:t>
            </a:r>
            <a:r>
              <a:rPr lang="ru-RU" err="1" smtClean="0"/>
              <a:t>Гайдарбекгаджиевна</a:t>
            </a:r>
            <a:r>
              <a:rPr lang="ru-RU" smtClean="0"/>
              <a:t> (1888–1965). Супруга – Гамзатова </a:t>
            </a:r>
            <a:r>
              <a:rPr lang="ru-RU" err="1" smtClean="0"/>
              <a:t>Патимат</a:t>
            </a:r>
            <a:r>
              <a:rPr lang="ru-RU" smtClean="0"/>
              <a:t> </a:t>
            </a:r>
            <a:r>
              <a:rPr lang="ru-RU" err="1" smtClean="0"/>
              <a:t>Саидовна</a:t>
            </a:r>
            <a:r>
              <a:rPr lang="ru-RU" smtClean="0"/>
              <a:t> (1931–2000). Дочери: Гамзатова Зарема </a:t>
            </a:r>
            <a:r>
              <a:rPr lang="ru-RU" err="1" smtClean="0"/>
              <a:t>Расуловна</a:t>
            </a:r>
            <a:r>
              <a:rPr lang="ru-RU" smtClean="0"/>
              <a:t> (1956 г. </a:t>
            </a:r>
            <a:r>
              <a:rPr lang="ru-RU" err="1" smtClean="0"/>
              <a:t>рожд</a:t>
            </a:r>
            <a:r>
              <a:rPr lang="ru-RU" smtClean="0"/>
              <a:t>.), Гамзатова </a:t>
            </a:r>
            <a:r>
              <a:rPr lang="ru-RU" err="1" smtClean="0"/>
              <a:t>Патимат</a:t>
            </a:r>
            <a:r>
              <a:rPr lang="ru-RU" smtClean="0"/>
              <a:t> </a:t>
            </a:r>
            <a:r>
              <a:rPr lang="ru-RU" err="1" smtClean="0"/>
              <a:t>Расуловна</a:t>
            </a:r>
            <a:r>
              <a:rPr lang="ru-RU" smtClean="0"/>
              <a:t> (1959 г. </a:t>
            </a:r>
            <a:r>
              <a:rPr lang="ru-RU" err="1" smtClean="0"/>
              <a:t>рожд</a:t>
            </a:r>
            <a:r>
              <a:rPr lang="ru-RU" smtClean="0"/>
              <a:t>.), Гамзатова </a:t>
            </a:r>
            <a:r>
              <a:rPr lang="ru-RU" err="1" smtClean="0"/>
              <a:t>Салихат</a:t>
            </a:r>
            <a:r>
              <a:rPr lang="ru-RU" smtClean="0"/>
              <a:t> </a:t>
            </a:r>
            <a:r>
              <a:rPr lang="ru-RU" err="1" smtClean="0"/>
              <a:t>Расуловна</a:t>
            </a:r>
            <a:r>
              <a:rPr lang="ru-RU" smtClean="0"/>
              <a:t> (1965 г. </a:t>
            </a:r>
            <a:r>
              <a:rPr lang="ru-RU" err="1" smtClean="0"/>
              <a:t>рожд</a:t>
            </a:r>
            <a:r>
              <a:rPr lang="ru-RU" smtClean="0"/>
              <a:t>.). Внучки: Амирханова </a:t>
            </a:r>
            <a:r>
              <a:rPr lang="ru-RU" err="1" smtClean="0"/>
              <a:t>Шахризат</a:t>
            </a:r>
            <a:r>
              <a:rPr lang="ru-RU" smtClean="0"/>
              <a:t> </a:t>
            </a:r>
            <a:r>
              <a:rPr lang="ru-RU" err="1" smtClean="0"/>
              <a:t>Хизриевна</a:t>
            </a:r>
            <a:r>
              <a:rPr lang="ru-RU" smtClean="0"/>
              <a:t> (1978 г. </a:t>
            </a:r>
            <a:r>
              <a:rPr lang="ru-RU" err="1" smtClean="0"/>
              <a:t>рожд</a:t>
            </a:r>
            <a:r>
              <a:rPr lang="ru-RU" smtClean="0"/>
              <a:t>.), Амирханова </a:t>
            </a:r>
            <a:r>
              <a:rPr lang="ru-RU" err="1" smtClean="0"/>
              <a:t>Мадина</a:t>
            </a:r>
            <a:r>
              <a:rPr lang="ru-RU" smtClean="0"/>
              <a:t> </a:t>
            </a:r>
            <a:r>
              <a:rPr lang="ru-RU" err="1" smtClean="0"/>
              <a:t>Хизриевна</a:t>
            </a:r>
            <a:r>
              <a:rPr lang="ru-RU" smtClean="0"/>
              <a:t> (1982 г. </a:t>
            </a:r>
            <a:r>
              <a:rPr lang="ru-RU" err="1" smtClean="0"/>
              <a:t>рожд</a:t>
            </a:r>
            <a:r>
              <a:rPr lang="ru-RU" smtClean="0"/>
              <a:t>.), </a:t>
            </a:r>
            <a:r>
              <a:rPr lang="ru-RU" err="1" smtClean="0"/>
              <a:t>Махачева</a:t>
            </a:r>
            <a:r>
              <a:rPr lang="ru-RU" smtClean="0"/>
              <a:t> </a:t>
            </a:r>
            <a:r>
              <a:rPr lang="ru-RU" err="1" smtClean="0"/>
              <a:t>Тавус</a:t>
            </a:r>
            <a:r>
              <a:rPr lang="ru-RU" smtClean="0"/>
              <a:t> </a:t>
            </a:r>
            <a:r>
              <a:rPr lang="ru-RU" err="1" smtClean="0"/>
              <a:t>Османовна</a:t>
            </a:r>
            <a:r>
              <a:rPr lang="ru-RU" smtClean="0"/>
              <a:t> (1983 г. </a:t>
            </a:r>
            <a:r>
              <a:rPr lang="ru-RU" err="1" smtClean="0"/>
              <a:t>рожд</a:t>
            </a:r>
            <a:r>
              <a:rPr lang="ru-RU" smtClean="0"/>
              <a:t>.), Магомедова </a:t>
            </a:r>
            <a:r>
              <a:rPr lang="ru-RU" err="1" smtClean="0"/>
              <a:t>Аминат</a:t>
            </a:r>
            <a:r>
              <a:rPr lang="ru-RU" smtClean="0"/>
              <a:t> Магомедовна (1986 г. </a:t>
            </a:r>
            <a:r>
              <a:rPr lang="ru-RU" err="1" smtClean="0"/>
              <a:t>рожд</a:t>
            </a:r>
            <a:r>
              <a:rPr lang="ru-RU" smtClean="0"/>
              <a:t>.).</a:t>
            </a:r>
            <a:endParaRPr lang="ru-RU" smtClean="0"/>
          </a:p>
          <a:p>
            <a:pPr>
              <a:buNone/>
            </a:pPr>
            <a:r>
              <a:rPr lang="ru-RU" smtClean="0"/>
              <a:t>       Первым учителем и наставником Расула Гамзатова в поэтическом искусстве был его отец Гамзат </a:t>
            </a:r>
            <a:r>
              <a:rPr lang="ru-RU" err="1" smtClean="0"/>
              <a:t>Цадаса</a:t>
            </a:r>
            <a:r>
              <a:rPr lang="ru-RU" smtClean="0"/>
              <a:t>. В детстве Расул любил слушать отцовские рассказы о знаменитом Шамиле, который имел восемь ранений </a:t>
            </a:r>
            <a:r>
              <a:rPr lang="ru-RU" smtClean="0"/>
              <a:t> </a:t>
            </a:r>
            <a:r>
              <a:rPr lang="ru-RU" smtClean="0"/>
              <a:t>и умел одним ударом шашки рассечь всадника вместе с конем; о </a:t>
            </a:r>
            <a:r>
              <a:rPr lang="ru-RU" smtClean="0"/>
              <a:t>Хаджи-Мурате</a:t>
            </a:r>
            <a:r>
              <a:rPr lang="ru-RU" smtClean="0"/>
              <a:t>, о котором Лев Толстой написал </a:t>
            </a:r>
            <a:r>
              <a:rPr lang="ru-RU" smtClean="0"/>
              <a:t>свою </a:t>
            </a:r>
            <a:r>
              <a:rPr lang="ru-RU" smtClean="0"/>
              <a:t>повесть; о легендарном </a:t>
            </a:r>
            <a:r>
              <a:rPr lang="ru-RU" err="1" smtClean="0"/>
              <a:t>гидатлинском</a:t>
            </a:r>
            <a:r>
              <a:rPr lang="ru-RU" smtClean="0"/>
              <a:t> </a:t>
            </a:r>
            <a:r>
              <a:rPr lang="ru-RU" err="1" smtClean="0"/>
              <a:t>Хочбаре</a:t>
            </a:r>
            <a:r>
              <a:rPr lang="ru-RU" smtClean="0"/>
              <a:t>; о </a:t>
            </a:r>
            <a:r>
              <a:rPr lang="ru-RU" err="1" smtClean="0"/>
              <a:t>чохском</a:t>
            </a:r>
            <a:r>
              <a:rPr lang="ru-RU" smtClean="0"/>
              <a:t> красавце </a:t>
            </a:r>
            <a:r>
              <a:rPr lang="ru-RU" err="1" smtClean="0"/>
              <a:t>Камалиле</a:t>
            </a:r>
            <a:r>
              <a:rPr lang="ru-RU" smtClean="0"/>
              <a:t> </a:t>
            </a:r>
            <a:r>
              <a:rPr lang="ru-RU" err="1" smtClean="0"/>
              <a:t>Башире</a:t>
            </a:r>
            <a:r>
              <a:rPr lang="ru-RU" smtClean="0"/>
              <a:t>, от которого, как от горящей лампы, тень не падала на землю; о певце любви </a:t>
            </a:r>
            <a:r>
              <a:rPr lang="ru-RU" err="1" smtClean="0"/>
              <a:t>Махмуде</a:t>
            </a:r>
            <a:r>
              <a:rPr lang="ru-RU" smtClean="0"/>
              <a:t>, чьи песни стали талисманами для всех влюбленных юношей и девушек Дагестана… Эти народные легенды, сказки и песни на всю жизнь оставили свой след в сердце поэта, стали для него вещими страницами большой истории его маленького народа. Гамзат Цадаса читал сыну свои стихи – с малых лет Расул знал их все наизусть. Свои собственные стихи – о школе, о товарищах, об учителях Расул начал писать, когда ему было 9 лет.</a:t>
            </a:r>
          </a:p>
          <a:p>
            <a:pPr>
              <a:buNone/>
            </a:pPr>
            <a:endParaRPr lang="ru-RU" smtClean="0"/>
          </a:p>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643998" cy="6357982"/>
          </a:xfrm>
        </p:spPr>
        <p:txBody>
          <a:bodyPr>
            <a:normAutofit fontScale="85000" lnSpcReduction="20000"/>
          </a:bodyPr>
          <a:lstStyle/>
          <a:p>
            <a:pPr>
              <a:buNone/>
            </a:pPr>
            <a:r>
              <a:rPr lang="ru-RU" smtClean="0"/>
              <a:t>      Когда </a:t>
            </a:r>
            <a:r>
              <a:rPr lang="ru-RU" smtClean="0"/>
              <a:t>он</a:t>
            </a:r>
            <a:r>
              <a:rPr lang="ru-RU" smtClean="0"/>
              <a:t> </a:t>
            </a:r>
            <a:r>
              <a:rPr lang="ru-RU" smtClean="0"/>
              <a:t>учился в 7-м классе, </a:t>
            </a:r>
            <a:r>
              <a:rPr lang="ru-RU" smtClean="0"/>
              <a:t>в </a:t>
            </a:r>
            <a:r>
              <a:rPr lang="ru-RU" smtClean="0"/>
              <a:t>газете «Большевик гор» было опубликовано его стихотворение, о котором тут же в немногих строках отозвался с похвалой известный </a:t>
            </a:r>
            <a:r>
              <a:rPr lang="ru-RU" smtClean="0"/>
              <a:t>писатель </a:t>
            </a:r>
            <a:r>
              <a:rPr lang="ru-RU" smtClean="0"/>
              <a:t>Раджаб Динмагомаев. Потом его стихи стали постоянно появляться и в хунзахской районной газете, </a:t>
            </a:r>
            <a:r>
              <a:rPr lang="ru-RU" smtClean="0"/>
              <a:t>и </a:t>
            </a:r>
            <a:r>
              <a:rPr lang="ru-RU" smtClean="0"/>
              <a:t>в </a:t>
            </a:r>
            <a:r>
              <a:rPr lang="ru-RU" smtClean="0"/>
              <a:t>республиканских газетах. </a:t>
            </a:r>
            <a:r>
              <a:rPr lang="ru-RU" smtClean="0"/>
              <a:t>Он подписывал их псевдонимом отца – Цадаса. Однажды </a:t>
            </a:r>
            <a:r>
              <a:rPr lang="ru-RU" smtClean="0"/>
              <a:t>человек</a:t>
            </a:r>
            <a:r>
              <a:rPr lang="ru-RU" smtClean="0"/>
              <a:t>, </a:t>
            </a:r>
            <a:r>
              <a:rPr lang="ru-RU" smtClean="0"/>
              <a:t>который не знал, что Расул пишет стихи, сказал ему: «Послушай-ка, что случилось с твоим уважаемым отцом? Раньше, прочитав его стихи один только раз, я запоминал их сразу наизусть, а теперь даже понять не могу!» Тогда Расул решил сделать имя отца своей фамилией и стал подписываться так: Расул </a:t>
            </a:r>
            <a:r>
              <a:rPr lang="ru-RU" smtClean="0"/>
              <a:t>Гамзатов</a:t>
            </a:r>
            <a:r>
              <a:rPr lang="ru-RU" smtClean="0"/>
              <a:t>.</a:t>
            </a:r>
            <a:endParaRPr lang="ru-RU" smtClean="0"/>
          </a:p>
          <a:p>
            <a:pPr>
              <a:buNone/>
            </a:pPr>
            <a:r>
              <a:rPr lang="ru-RU" smtClean="0"/>
              <a:t>      В 1940 году, окончив </a:t>
            </a:r>
            <a:r>
              <a:rPr lang="ru-RU" smtClean="0"/>
              <a:t> </a:t>
            </a:r>
            <a:r>
              <a:rPr lang="ru-RU" smtClean="0"/>
              <a:t>педагогическое училище в городе Буйнакске, Расул Гамзатов вернулся в родную школу – но уже учителем (теперь она носит имя Гамзата Цадасы). Потом он работал помощником режиссера Аварского государственного театра, заведующим отделом и собственным корреспондентом газеты «Большевик гор», редактором </a:t>
            </a:r>
            <a:r>
              <a:rPr lang="ru-RU" smtClean="0"/>
              <a:t> </a:t>
            </a:r>
            <a:r>
              <a:rPr lang="ru-RU" smtClean="0"/>
              <a:t>передач Дагестанского радиокомитета.</a:t>
            </a:r>
          </a:p>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86808" cy="4429156"/>
          </a:xfrm>
        </p:spPr>
        <p:txBody>
          <a:bodyPr>
            <a:normAutofit fontScale="62500" lnSpcReduction="20000"/>
          </a:bodyPr>
          <a:lstStyle/>
          <a:p>
            <a:pPr>
              <a:buNone/>
            </a:pPr>
            <a:r>
              <a:rPr lang="ru-RU" smtClean="0"/>
              <a:t> </a:t>
            </a:r>
            <a:r>
              <a:rPr lang="ru-RU" smtClean="0"/>
              <a:t>     Первый </a:t>
            </a:r>
            <a:r>
              <a:rPr lang="ru-RU" smtClean="0"/>
              <a:t>сборник стихов Расула Гамзатова «Горячая любовь и жгучая ненависть» вышел на аварском языке в 1943 году. В стихах военных лет Гамзатов воспевал героизм советских людей. В боях Великой Отечественной войны погибли двое </a:t>
            </a:r>
            <a:r>
              <a:rPr lang="ru-RU" smtClean="0"/>
              <a:t>его </a:t>
            </a:r>
            <a:r>
              <a:rPr lang="ru-RU" smtClean="0"/>
              <a:t>братьев</a:t>
            </a:r>
            <a:r>
              <a:rPr lang="ru-RU" smtClean="0"/>
              <a:t>…</a:t>
            </a:r>
          </a:p>
          <a:p>
            <a:pPr>
              <a:buNone/>
            </a:pPr>
            <a:r>
              <a:rPr lang="ru-RU" smtClean="0"/>
              <a:t> </a:t>
            </a:r>
            <a:r>
              <a:rPr lang="ru-RU" smtClean="0"/>
              <a:t>      Гамзатову </a:t>
            </a:r>
            <a:r>
              <a:rPr lang="ru-RU" smtClean="0"/>
              <a:t>было всего 20 лет, когда он стал членом Союза </a:t>
            </a:r>
            <a:r>
              <a:rPr lang="ru-RU" smtClean="0"/>
              <a:t>писателей </a:t>
            </a:r>
            <a:r>
              <a:rPr lang="ru-RU" smtClean="0"/>
              <a:t>СССР.Через </a:t>
            </a:r>
            <a:r>
              <a:rPr lang="ru-RU" smtClean="0"/>
              <a:t>2 года после этого разговора, держа под мышкой несколько собственных книг, поэму «Дети Краснодона», переведенную на русский язык Ильей Сельвинским, он отправился в столицу – поступать в Литературный институт имени А.М. Горького. Директор института Федор Васильевич Гладков, прочитав его стихи, хотя и видел, что Гамзатов плохо владеет русским языком, а написанный им диктант был таким пестрым от карандашных поправок, что казалось, будто на нем дрались воробьи, все же написал его фамилию </a:t>
            </a:r>
            <a:r>
              <a:rPr lang="ru-RU" smtClean="0"/>
              <a:t>среди </a:t>
            </a:r>
            <a:r>
              <a:rPr lang="ru-RU" smtClean="0"/>
              <a:t>принятых.Москва</a:t>
            </a:r>
            <a:r>
              <a:rPr lang="ru-RU" smtClean="0"/>
              <a:t>, Литературный институт открыли Гамзатову доселе неведомые тайны поэзии. Он по очереди «влюблялся» в разных поэтов: то в Блока, то в Багрицкого, то в Маяковского, то в Есенина, то в Пастернака, то в Цветаеву, в аварца Махмуда и немца Гейне. Но любовь к Пушкину, Лермонтову, Некрасову осталась навсегда </a:t>
            </a:r>
            <a:r>
              <a:rPr lang="ru-RU" smtClean="0"/>
              <a:t>неизменной</a:t>
            </a:r>
            <a:r>
              <a:rPr lang="ru-RU" smtClean="0"/>
              <a:t>.</a:t>
            </a:r>
            <a:endParaRPr lang="ru-RU" smtClean="0"/>
          </a:p>
          <a:p>
            <a:pPr>
              <a:buNone/>
            </a:pPr>
            <a:endParaRPr lang="ru-RU" smtClean="0"/>
          </a:p>
          <a:p>
            <a:endParaRPr lang="ru-RU"/>
          </a:p>
        </p:txBody>
      </p:sp>
      <p:pic>
        <p:nvPicPr>
          <p:cNvPr id="8" name="Picture 2" descr="C:\Documents and Settings\Admin\Рабочий стол\2010_06_05_01.jpg"/>
          <p:cNvPicPr>
            <a:picLocks noChangeAspect="1" noChangeArrowheads="1"/>
          </p:cNvPicPr>
          <p:nvPr/>
        </p:nvPicPr>
        <p:blipFill>
          <a:blip r:embed="rId2"/>
          <a:srcRect/>
          <a:stretch>
            <a:fillRect/>
          </a:stretch>
        </p:blipFill>
        <p:spPr bwMode="auto">
          <a:xfrm>
            <a:off x="6572264" y="4071942"/>
            <a:ext cx="2255343" cy="2528506"/>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2428860" y="4071942"/>
            <a:ext cx="1834528"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2194"/>
          </a:xfrm>
        </p:spPr>
        <p:txBody>
          <a:bodyPr>
            <a:normAutofit fontScale="92500" lnSpcReduction="10000"/>
          </a:bodyPr>
          <a:lstStyle/>
          <a:p>
            <a:pPr>
              <a:buNone/>
            </a:pPr>
            <a:r>
              <a:rPr lang="ru-RU" smtClean="0"/>
              <a:t>    Литературный </a:t>
            </a:r>
            <a:r>
              <a:rPr lang="ru-RU" smtClean="0"/>
              <a:t>институт Расул Гамзатов окончил в 1950 году. По его собственным словам, здесь, в Москве, он научился </a:t>
            </a:r>
            <a:r>
              <a:rPr lang="ru-RU" smtClean="0"/>
              <a:t>держать </a:t>
            </a:r>
            <a:r>
              <a:rPr lang="ru-RU" smtClean="0"/>
              <a:t> </a:t>
            </a:r>
            <a:r>
              <a:rPr lang="ru-RU" smtClean="0"/>
              <a:t>перо, сидеть склонившись над белой бумагой, любить и ценить святое чувство недовольства собой. «Если к прекрасной аварской поэзии я прибавил хотя бы три камушка, – считает он, – если в моих стихах есть столько огня, что его хватит для того, чтобы </a:t>
            </a:r>
            <a:r>
              <a:rPr lang="ru-RU" smtClean="0"/>
              <a:t>прикурить </a:t>
            </a:r>
            <a:r>
              <a:rPr lang="ru-RU" smtClean="0"/>
              <a:t>несколько папирос, </a:t>
            </a:r>
            <a:r>
              <a:rPr lang="ru-RU" smtClean="0"/>
              <a:t>то всем этим я обязан Москве, русской литературе, моим друзьям и </a:t>
            </a:r>
            <a:r>
              <a:rPr lang="ru-RU" smtClean="0"/>
              <a:t>учителям</a:t>
            </a:r>
            <a:r>
              <a:rPr lang="ru-RU" smtClean="0"/>
              <a:t>».</a:t>
            </a:r>
            <a:r>
              <a:rPr lang="ru-RU" smtClean="0"/>
              <a:t> </a:t>
            </a:r>
            <a:endParaRPr lang="ru-RU" smtClean="0"/>
          </a:p>
          <a:p>
            <a:pPr>
              <a:buNone/>
            </a:pPr>
            <a:r>
              <a:rPr lang="ru-RU" smtClean="0"/>
              <a:t> </a:t>
            </a:r>
            <a:r>
              <a:rPr lang="ru-RU" smtClean="0"/>
              <a:t>     В </a:t>
            </a:r>
            <a:r>
              <a:rPr lang="ru-RU" smtClean="0"/>
              <a:t>1947 году вышла первая книга стихов Расула Гамзатова на русском языке. </a:t>
            </a:r>
            <a:r>
              <a:rPr lang="ru-RU" smtClean="0"/>
              <a:t>С </a:t>
            </a:r>
            <a:r>
              <a:rPr lang="ru-RU" smtClean="0"/>
              <a:t>тех пор </a:t>
            </a:r>
            <a:r>
              <a:rPr lang="ru-RU" smtClean="0"/>
              <a:t>на многих языках Дагестана, Кавказа и всего мира вышли десятки его поэтических, прозаических и </a:t>
            </a:r>
            <a:r>
              <a:rPr lang="ru-RU" smtClean="0"/>
              <a:t>публицистических </a:t>
            </a:r>
            <a:r>
              <a:rPr lang="ru-RU" smtClean="0"/>
              <a:t>книг.</a:t>
            </a:r>
            <a:endParaRPr lang="ru-RU" smtClean="0"/>
          </a:p>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2194"/>
          </a:xfrm>
        </p:spPr>
        <p:txBody>
          <a:bodyPr>
            <a:normAutofit fontScale="92500" lnSpcReduction="20000"/>
          </a:bodyPr>
          <a:lstStyle/>
          <a:p>
            <a:pPr>
              <a:buNone/>
            </a:pPr>
            <a:r>
              <a:rPr lang="ru-RU" smtClean="0"/>
              <a:t> </a:t>
            </a:r>
            <a:r>
              <a:rPr lang="ru-RU" smtClean="0"/>
              <a:t>    </a:t>
            </a:r>
            <a:r>
              <a:rPr lang="ru-RU" smtClean="0"/>
              <a:t>Среди них: «Наши горы» (1947), «Земля моя» (1948), «Год моего рождения</a:t>
            </a:r>
            <a:r>
              <a:rPr lang="ru-RU" smtClean="0"/>
              <a:t>», </a:t>
            </a:r>
            <a:r>
              <a:rPr lang="ru-RU" smtClean="0"/>
              <a:t>«</a:t>
            </a:r>
            <a:r>
              <a:rPr lang="ru-RU" smtClean="0"/>
              <a:t>Слово о старшем брате» (1952), «Дагестанская весна» (1955), «В горах мое сердце» (</a:t>
            </a:r>
            <a:r>
              <a:rPr lang="ru-RU" smtClean="0"/>
              <a:t>1959</a:t>
            </a:r>
            <a:r>
              <a:rPr lang="ru-RU" smtClean="0"/>
              <a:t>), </a:t>
            </a:r>
            <a:r>
              <a:rPr lang="ru-RU" smtClean="0"/>
              <a:t>«Высокие звезды» (1962), «3арема» (1963), «Письмена» (1963), «И звезда с звездою говорит» (1964), «Мулатка» (1966), «Третий час», «Берегите друзей», «Журавли», «Клинок и роза», «Граница», «Книга о любви», «У очага», «Последняя цена», «Сказания», «Четки лет», «Остров Женщин», «Колесо жизни», «О бурных днях Кавказа», «Полдневный жар», «Персидские стихи», «Таинственность», «Мой Дагестан» (1968), «Две шали», «Суди меня по кодексу любви», «Сонеты», «Конституция горца» и многие </a:t>
            </a:r>
            <a:r>
              <a:rPr lang="ru-RU" smtClean="0"/>
              <a:t>другие</a:t>
            </a:r>
            <a:r>
              <a:rPr lang="ru-RU" smtClean="0"/>
              <a:t>.</a:t>
            </a:r>
            <a:r>
              <a:rPr lang="ru-RU"/>
              <a:t> За сборник стихов и поэм «Год моего рождения» Расулу Гамзатову присуждена Государственная премия СССР (1952), сборник «Высокие звезды» (1962) удостоен Ленинской премии (</a:t>
            </a:r>
            <a:r>
              <a:rPr lang="ru-RU"/>
              <a:t>1963</a:t>
            </a:r>
            <a:r>
              <a:rPr lang="ru-RU" smtClean="0"/>
              <a:t>).</a:t>
            </a:r>
            <a:endParaRPr lang="ru-RU" smtClean="0"/>
          </a:p>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9"/>
            <a:ext cx="8229600" cy="3071833"/>
          </a:xfrm>
        </p:spPr>
        <p:txBody>
          <a:bodyPr>
            <a:normAutofit fontScale="77500" lnSpcReduction="20000"/>
          </a:bodyPr>
          <a:lstStyle/>
          <a:p>
            <a:pPr>
              <a:buNone/>
            </a:pPr>
            <a:r>
              <a:rPr lang="ru-RU" smtClean="0"/>
              <a:t>    Творчество </a:t>
            </a:r>
            <a:r>
              <a:rPr lang="ru-RU"/>
              <a:t>Расула Гамзатова – это единая книга, книга мудрости и мужества, книга любви и боли, книга молитв и проклятий, книга истины и веры, книга благородства и добра, книга мгновений и вечности. Поэт всегда был большим гуманистом. Его творчество переполнено любовью к жизни, людям, земле, миру, он был беспощадным борцом против злого, низкого, ничтожного на земле. Широта творческого горизонта, восхождение к гармонии, новые творческие открытия, балансирование между таинственным и познанным, небесным и земным – это основные черты его таланта.</a:t>
            </a:r>
          </a:p>
        </p:txBody>
      </p:sp>
      <p:pic>
        <p:nvPicPr>
          <p:cNvPr id="7" name="Picture 2" descr="D:\Гамз.Бер.матер..jpeg"/>
          <p:cNvPicPr>
            <a:picLocks noChangeAspect="1" noChangeArrowheads="1"/>
          </p:cNvPicPr>
          <p:nvPr/>
        </p:nvPicPr>
        <p:blipFill>
          <a:blip r:embed="rId2"/>
          <a:srcRect/>
          <a:stretch>
            <a:fillRect/>
          </a:stretch>
        </p:blipFill>
        <p:spPr bwMode="auto">
          <a:xfrm>
            <a:off x="357158" y="3143248"/>
            <a:ext cx="2571768" cy="3533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206562.jpg"/>
          <p:cNvPicPr>
            <a:picLocks noChangeAspect="1"/>
          </p:cNvPicPr>
          <p:nvPr/>
        </p:nvPicPr>
        <p:blipFill>
          <a:blip r:embed="rId3" cstate="print"/>
          <a:stretch>
            <a:fillRect/>
          </a:stretch>
        </p:blipFill>
        <p:spPr>
          <a:xfrm>
            <a:off x="6429388" y="3214686"/>
            <a:ext cx="2214578" cy="33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9"/>
            <a:ext cx="8229600" cy="3500461"/>
          </a:xfrm>
        </p:spPr>
        <p:txBody>
          <a:bodyPr>
            <a:normAutofit lnSpcReduction="10000"/>
          </a:bodyPr>
          <a:lstStyle/>
          <a:p>
            <a:pPr>
              <a:buNone/>
            </a:pPr>
            <a:r>
              <a:rPr lang="ru-RU" smtClean="0"/>
              <a:t>     Многие </a:t>
            </a:r>
            <a:r>
              <a:rPr lang="ru-RU"/>
              <a:t>стихи Расула Гамзатова стали песнями. Фирма «Мелодия» неоднократно выпускала пластинки и диски с песнями на стихи поэта. Тесно работали с Гамзатовым такие известные композиторы, </a:t>
            </a:r>
            <a:r>
              <a:rPr lang="ru-RU"/>
              <a:t>как </a:t>
            </a:r>
            <a:r>
              <a:rPr lang="ru-RU" smtClean="0"/>
              <a:t> </a:t>
            </a:r>
            <a:r>
              <a:rPr lang="ru-RU"/>
              <a:t>А. Экимян, М. Блантер, Я. Френкель, Э. Колмановский, П. Аедоницкий</a:t>
            </a:r>
            <a:r>
              <a:rPr lang="ru-RU"/>
              <a:t>, </a:t>
            </a:r>
            <a:r>
              <a:rPr lang="ru-RU" smtClean="0"/>
              <a:t> </a:t>
            </a:r>
            <a:r>
              <a:rPr lang="ru-RU"/>
              <a:t>Р. Паулс, А. Пахмутова, Ю. Антонов, Г</a:t>
            </a:r>
            <a:r>
              <a:rPr lang="ru-RU"/>
              <a:t>. </a:t>
            </a:r>
            <a:r>
              <a:rPr lang="ru-RU" smtClean="0"/>
              <a:t>Гасанов, </a:t>
            </a:r>
            <a:r>
              <a:rPr lang="ru-RU"/>
              <a:t>и </a:t>
            </a:r>
            <a:r>
              <a:rPr lang="ru-RU"/>
              <a:t>многие </a:t>
            </a:r>
            <a:r>
              <a:rPr lang="ru-RU" smtClean="0"/>
              <a:t>другие.</a:t>
            </a:r>
            <a:endParaRPr lang="ru-RU"/>
          </a:p>
          <a:p>
            <a:endParaRPr lang="ru-RU"/>
          </a:p>
        </p:txBody>
      </p:sp>
      <p:pic>
        <p:nvPicPr>
          <p:cNvPr id="4" name="Picture 4"/>
          <p:cNvPicPr>
            <a:picLocks noChangeAspect="1" noChangeArrowheads="1"/>
          </p:cNvPicPr>
          <p:nvPr/>
        </p:nvPicPr>
        <p:blipFill>
          <a:blip r:embed="rId3"/>
          <a:srcRect/>
          <a:stretch>
            <a:fillRect/>
          </a:stretch>
        </p:blipFill>
        <p:spPr bwMode="auto">
          <a:xfrm>
            <a:off x="3714744" y="3000372"/>
            <a:ext cx="4762500" cy="3571876"/>
          </a:xfrm>
          <a:prstGeom prst="rect">
            <a:avLst/>
          </a:prstGeom>
          <a:ln>
            <a:noFill/>
          </a:ln>
          <a:effectLst>
            <a:outerShdw blurRad="292100" dist="139700" dir="2700000" algn="tl" rotWithShape="0">
              <a:srgbClr val="333333">
                <a:alpha val="65000"/>
              </a:srgbClr>
            </a:outerShdw>
          </a:effectLst>
        </p:spPr>
      </p:pic>
      <p:pic>
        <p:nvPicPr>
          <p:cNvPr id="6" name="valerij_leontev_-_ischezli_solnechnie_dni_(zvukoff.ru).mp3">
            <a:hlinkClick r:id="" action="ppaction://media"/>
          </p:cNvPr>
          <p:cNvPicPr>
            <a:picLocks noRot="1" noChangeAspect="1"/>
          </p:cNvPicPr>
          <p:nvPr>
            <a:audioFile r:link="rId1"/>
          </p:nvPr>
        </p:nvPicPr>
        <p:blipFill>
          <a:blip r:embed="rId4"/>
          <a:stretch>
            <a:fillRect/>
          </a:stretch>
        </p:blipFill>
        <p:spPr>
          <a:xfrm>
            <a:off x="0" y="500042"/>
            <a:ext cx="1143008" cy="11430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39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28596" y="142852"/>
            <a:ext cx="8229600" cy="4525963"/>
          </a:xfrm>
        </p:spPr>
        <p:txBody>
          <a:bodyPr>
            <a:normAutofit fontScale="62500" lnSpcReduction="20000"/>
          </a:bodyPr>
          <a:lstStyle/>
          <a:p>
            <a:pPr>
              <a:buNone/>
            </a:pPr>
            <a:r>
              <a:rPr lang="ru-RU"/>
              <a:t> </a:t>
            </a:r>
          </a:p>
          <a:p>
            <a:pPr>
              <a:buNone/>
            </a:pPr>
            <a:r>
              <a:rPr lang="ru-RU" smtClean="0"/>
              <a:t>       Каждое </a:t>
            </a:r>
            <a:r>
              <a:rPr lang="ru-RU"/>
              <a:t>литературное произведение имеет свою историю. Стихотворение Расула Гамзатова «Журавли», ставшее впоследствии песней – реквиемом по всем погибшим в войнах, в этом плане тоже не исключение. Находясь в Японии, Расул Гамзатов увидел известный памятник белым журавлям в Хиросиме. Ему рассказали и историю о девочке, ставшей жертвой последствий ядерной бомбардировки и так и не успевшей вырезать из бумаги тысячу журавликов. Поэт был потрясен этой смертью. Здесь же, в Японии, он получил телеграмму, в которой сообщалось о кончине его матери. Гамзатов вылетел в Москву и в самолете, думая о матери, вспомнил и умершего отца, и погибших на войне братьев. И та хиросимская девочка с бумажными журавликами не уходила из памяти. Вот так и родилось стихотворение, которое начиналось этими </a:t>
            </a:r>
            <a:r>
              <a:rPr lang="ru-RU"/>
              <a:t>строчками</a:t>
            </a:r>
            <a:r>
              <a:rPr lang="ru-RU" smtClean="0"/>
              <a:t>:</a:t>
            </a:r>
            <a:r>
              <a:rPr lang="ru-RU"/>
              <a:t> </a:t>
            </a:r>
            <a:endParaRPr lang="ru-RU"/>
          </a:p>
          <a:p>
            <a:pPr>
              <a:buNone/>
            </a:pPr>
            <a:r>
              <a:rPr lang="ru-RU" smtClean="0"/>
              <a:t>        Мне </a:t>
            </a:r>
            <a:r>
              <a:rPr lang="ru-RU"/>
              <a:t>кажется порою, что джигиты,</a:t>
            </a:r>
          </a:p>
          <a:p>
            <a:pPr>
              <a:buNone/>
            </a:pPr>
            <a:r>
              <a:rPr lang="ru-RU" smtClean="0"/>
              <a:t>        С </a:t>
            </a:r>
            <a:r>
              <a:rPr lang="ru-RU"/>
              <a:t>кровавых не пришедшие полей,</a:t>
            </a:r>
          </a:p>
          <a:p>
            <a:pPr>
              <a:buNone/>
            </a:pPr>
            <a:r>
              <a:rPr lang="ru-RU" smtClean="0"/>
              <a:t>        В </a:t>
            </a:r>
            <a:r>
              <a:rPr lang="ru-RU"/>
              <a:t>могилах братских не были зарыты,</a:t>
            </a:r>
          </a:p>
          <a:p>
            <a:pPr>
              <a:buNone/>
            </a:pPr>
            <a:r>
              <a:rPr lang="ru-RU" smtClean="0"/>
              <a:t>        А </a:t>
            </a:r>
            <a:r>
              <a:rPr lang="ru-RU"/>
              <a:t>превратились в белых журавлей...</a:t>
            </a:r>
          </a:p>
          <a:p>
            <a:endParaRPr lang="ru-RU"/>
          </a:p>
          <a:p>
            <a:endParaRPr lang="ru-RU"/>
          </a:p>
        </p:txBody>
      </p:sp>
      <p:pic>
        <p:nvPicPr>
          <p:cNvPr id="6" name="Picture 3" descr="C:\Users\Asus\AppData\Local\Temp\Rar$DI08.634\1001016234.jpg"/>
          <p:cNvPicPr>
            <a:picLocks noChangeAspect="1" noChangeArrowheads="1"/>
          </p:cNvPicPr>
          <p:nvPr/>
        </p:nvPicPr>
        <p:blipFill>
          <a:blip r:embed="rId2"/>
          <a:srcRect/>
          <a:stretch>
            <a:fillRect/>
          </a:stretch>
        </p:blipFill>
        <p:spPr bwMode="auto">
          <a:xfrm>
            <a:off x="5143504" y="3214686"/>
            <a:ext cx="2571750" cy="34718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3026</TotalTime>
  <Words>1752</Words>
  <Application>Microsoft Office PowerPoint</Application>
  <PresentationFormat>Экран (4:3)</PresentationFormat>
  <Paragraphs>53</Paragraphs>
  <Slides>17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РАСУЛ ГАМЗАТОВИЧ ГАМЗАТОВ ПОЭТ АУЛА И ПЛАНЕТЫ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РАСУЛ ГАМЗАТОВИЧ ГАМЗАТОВ ПОЭТ АУЛА И ПЛАНЕТЫ</dc:title>
  <dc:creator>сергей</dc:creator>
  <cp:lastModifiedBy>сергей</cp:lastModifiedBy>
  <cp:revision>2</cp:revision>
  <dcterms:created xsi:type="dcterms:W3CDTF">2013-05-29T20:38:56Z</dcterms:created>
  <dcterms:modified xsi:type="dcterms:W3CDTF">2013-05-31T23:53:15Z</dcterms:modified>
</cp:coreProperties>
</file>