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348880"/>
            <a:ext cx="7812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lash" pitchFamily="34" charset="0"/>
              </a:rPr>
              <a:t>Александр Исаевич Солженицын в Рязани.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lash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992" y="2204864"/>
            <a:ext cx="9073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Солженицын вел в школе фотографический, астрономический кружки, водил ребят в небольшие походы. Долгое время в архиве Рязанского городского клуба туристов хранилась походная маршрутная книжка, заполненная руководителем детской </a:t>
            </a:r>
            <a:r>
              <a:rPr lang="ru-RU" sz="2800" b="1" dirty="0" err="1" smtClean="0"/>
              <a:t>тургруппы</a:t>
            </a:r>
            <a:r>
              <a:rPr lang="ru-RU" sz="2800" b="1" dirty="0" smtClean="0"/>
              <a:t> А. И. Солженицыным.</a:t>
            </a:r>
            <a:endParaRPr lang="ru-RU" sz="2800" b="1" dirty="0"/>
          </a:p>
        </p:txBody>
      </p:sp>
      <p:pic>
        <p:nvPicPr>
          <p:cNvPr id="36866" name="Picture 2" descr="http://file1.bestpersons.ru/2008/12/11/22225/1228988625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8640"/>
            <a:ext cx="3456384" cy="216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img59.imageshack.us/img59/2893/solzenicinin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433346"/>
            <a:ext cx="3312368" cy="2424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 своей знаменитой автобиографической книге «Бодался теленок с дубом» Солженицын вспоминал: «Безопасность приходилось усилить всем образом жизни в Рязани, куда я недавно переехал, не иметь вовсе никаких знакомых, приятелей, не принимать дома гостей и не ходить в гости — потому что нельзя же никому объяснить, что ни в месяц, ни в год, ни на праздники, ни в отпуск у человека не бывает свободного часа; нельзя дать вырваться из квартиры ни атому скрытому, нельзя впустить на миг ничьего внимательного взгляда, — жена строго выдерживала этот режим, и я это очень ценил. На работе среди сослуживцев никогда не проявлять широты интересов, но всегда выказывать свою </a:t>
            </a:r>
            <a:r>
              <a:rPr lang="ru-RU" dirty="0" err="1" smtClean="0"/>
              <a:t>чужесть</a:t>
            </a:r>
            <a:r>
              <a:rPr lang="ru-RU" dirty="0" smtClean="0"/>
              <a:t> литературе .Наконец, на каждом жизненном шагу сталкиваясь с чванством, грубостью, дуростью и корыстью начальства всех ступеней и всех учреждений и иногда имея возможность меткой жалобой, решительным возражением что-то очистить или чего-то добиться — никогда себе этого не разрешать, не выделяться ни на плечо в сторону бунта, борьбы, быть образцовым советским гражданином, то есть всегда послушным любому </a:t>
            </a:r>
            <a:r>
              <a:rPr lang="ru-RU" dirty="0" err="1" smtClean="0"/>
              <a:t>помыканию</a:t>
            </a:r>
            <a:r>
              <a:rPr lang="ru-RU" dirty="0" smtClean="0"/>
              <a:t>, всегда довольным любою глупостью. </a:t>
            </a:r>
          </a:p>
          <a:p>
            <a:r>
              <a:rPr lang="ru-RU" dirty="0" smtClean="0"/>
              <a:t>Это было очень нелегко! Как будто не кончилась ссылка, не кончился лагерь, как будто все те же номера на мне, нисколько не поднята голова, нисколько не разогнута спина и каждый погон надо мною начальник. Все негодование могло укипеть только в очередную книгу, а этого тоже нельзя, потому что закон поэзии — быть выше своего гнева и воспринимать сущее с точки зрения вечности.</a:t>
            </a:r>
          </a:p>
          <a:p>
            <a:r>
              <a:rPr lang="ru-RU" dirty="0" smtClean="0"/>
              <a:t>В лагерной телогрейке иду с утра колоть дрова, потом готовлюсь к урокам, иду в школу, там меня корят за пропуск политзанятий или упущения во внеклассной работе ».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Flash" pitchFamily="34" charset="0"/>
              </a:rPr>
              <a:t>Первым же рязанским летом Солженицын с </a:t>
            </a:r>
            <a:r>
              <a:rPr lang="ru-RU" sz="2000" dirty="0" err="1" smtClean="0">
                <a:latin typeface="Flash" pitchFamily="34" charset="0"/>
              </a:rPr>
              <a:t>Решетовской</a:t>
            </a:r>
            <a:r>
              <a:rPr lang="ru-RU" sz="2000" dirty="0" smtClean="0">
                <a:latin typeface="Flash" pitchFamily="34" charset="0"/>
              </a:rPr>
              <a:t> поехали в Солотчу. «Как только он попал в прекрасный древний сосновый бор, влюбился в Солотчу без оговорок», — вспоминала Наталья Алексеевна </a:t>
            </a:r>
            <a:r>
              <a:rPr lang="ru-RU" sz="2000" dirty="0" err="1" smtClean="0">
                <a:latin typeface="Flash" pitchFamily="34" charset="0"/>
              </a:rPr>
              <a:t>Решетовская</a:t>
            </a:r>
            <a:r>
              <a:rPr lang="ru-RU" sz="2000" dirty="0" smtClean="0">
                <a:latin typeface="Flash" pitchFamily="34" charset="0"/>
              </a:rPr>
              <a:t>. </a:t>
            </a:r>
            <a:endParaRPr lang="ru-RU" sz="2000" dirty="0">
              <a:latin typeface="Flash" pitchFamily="34" charset="0"/>
            </a:endParaRPr>
          </a:p>
        </p:txBody>
      </p:sp>
      <p:pic>
        <p:nvPicPr>
          <p:cNvPr id="24578" name="Picture 2" descr="http://img-fotki.yandex.ru/get/4702/100655484.48/0_13d7e4_82bc3302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852936"/>
            <a:ext cx="5688632" cy="364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685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lash" pitchFamily="34" charset="0"/>
              </a:rPr>
              <a:t>Для подпольной литературной работы Солженицыну крайне необходима была возможность уединиться, сосредоточиться, трудиться над рукописями в стороне от суеты и недреманного ока госбезопасности — Солотча и Давыдово очень подходили для  этого. </a:t>
            </a:r>
          </a:p>
          <a:p>
            <a:r>
              <a:rPr lang="ru-RU" sz="2400" dirty="0" smtClean="0">
                <a:latin typeface="Flash" pitchFamily="34" charset="0"/>
              </a:rPr>
              <a:t>Кроме того, за лагерные годы Солженицын очень стосковался по природе, чрезвычайно ценил возможность хотя бы день-два побыть в лесу, В Солотче он ночевал в палатке, останавливался в маленькой гостинице, арендовал разные углы у частников, затем снимал часть дома № 89 по улице Первомайской в деревне Давыдове у крестьянки Агафьи Фоломкиной.</a:t>
            </a:r>
            <a:endParaRPr lang="ru-RU" sz="2400" dirty="0">
              <a:latin typeface="Flash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6030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Flash" pitchFamily="34" charset="0"/>
              </a:rPr>
              <a:t>« в Солотче  дерзал начать главную книгу своей жизни. В Солотче я гнал доработки «Архипелага», по вечерам балуя слушаньем западного радио.» </a:t>
            </a:r>
            <a:endParaRPr lang="ru-RU" sz="3200" dirty="0">
              <a:latin typeface="Flash" pitchFamily="34" charset="0"/>
            </a:endParaRPr>
          </a:p>
        </p:txBody>
      </p:sp>
      <p:sp>
        <p:nvSpPr>
          <p:cNvPr id="22530" name="AutoShape 2" descr="http://im6-tub-ru.yandex.net/i?id=60495119-59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www.peremeny.ru/UserFiles/Image/414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6301674" cy="342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1000" t="-20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836712"/>
            <a:ext cx="6678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«Облегченный» вариант повести, тот, который мог пройти советскую цензуру, был назван по совету Твардовского «Один день Ивана Денисовича».</a:t>
            </a:r>
          </a:p>
          <a:p>
            <a:r>
              <a:rPr lang="ru-RU" sz="2400" dirty="0" smtClean="0">
                <a:latin typeface="+mj-lt"/>
              </a:rPr>
              <a:t>Солженицын рискнул обнаружить себя как летописца лагерной жизни после </a:t>
            </a:r>
            <a:r>
              <a:rPr lang="ru-RU" sz="2400" dirty="0" err="1" smtClean="0">
                <a:latin typeface="+mj-lt"/>
              </a:rPr>
              <a:t>антисталинских</a:t>
            </a:r>
            <a:r>
              <a:rPr lang="ru-RU" sz="2400" dirty="0" smtClean="0">
                <a:latin typeface="+mj-lt"/>
              </a:rPr>
              <a:t> выступлений делегатов XXII партийного съезда, после речи там Твардовского, известного поэта, редактора самого тогда, пожалуй, авторитетного и передового литературного журнала СССР — «Новый мир».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Выход Солженицына из «литературного подполья», длинная и трудная дорога «Одного дня...» к читателю подробно описана самим Александром Солженицыным в книге «Бодался теленок с дубом» и биографом писателя Людмилой </a:t>
            </a:r>
            <a:r>
              <a:rPr lang="ru-RU" sz="2400" dirty="0" err="1" smtClean="0"/>
              <a:t>Сараскиной</a:t>
            </a:r>
            <a:r>
              <a:rPr lang="ru-RU" sz="2400" dirty="0" smtClean="0"/>
              <a:t> в объемной исследовательской работе «Александр Солженицын». </a:t>
            </a:r>
            <a:endParaRPr lang="ru-RU" sz="2400" dirty="0"/>
          </a:p>
        </p:txBody>
      </p:sp>
      <p:pic>
        <p:nvPicPr>
          <p:cNvPr id="20482" name="Picture 2" descr="http://s.pikabu.ru/images/big_size_comm/2012-10_1/13491696225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620688"/>
            <a:ext cx="3831069" cy="5650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«Один день Ивана Денисовича» был опубликован в 11-м номере журнала «Новый мир» и стал настоящей сенсацией.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221088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Рязанская писательская организация </a:t>
            </a:r>
            <a:r>
              <a:rPr lang="ru-RU" sz="2400" i="1" dirty="0" smtClean="0"/>
              <a:t>уговаривает</a:t>
            </a:r>
            <a:r>
              <a:rPr lang="ru-RU" sz="2400" dirty="0" smtClean="0"/>
              <a:t> Солженицына вступить в Союз писателей.</a:t>
            </a:r>
          </a:p>
          <a:p>
            <a:r>
              <a:rPr lang="ru-RU" sz="2400" dirty="0" smtClean="0"/>
              <a:t>На Солженицына обрушивается огромная корреспонденция — благодарности, мемуары о годах заключения, просьбы содействовать в реабилитации.</a:t>
            </a:r>
            <a:endParaRPr lang="ru-RU" sz="2400" dirty="0"/>
          </a:p>
        </p:txBody>
      </p:sp>
      <p:pic>
        <p:nvPicPr>
          <p:cNvPr id="34818" name="Picture 2" descr="http://www.nlr.ru/fonds/rusfond/images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96752"/>
            <a:ext cx="4608512" cy="318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В 1963 г. Солженицын пишет в Рязани рассказ «Для пользы дела» — историю о том, как у техникума электронных приборов (в то время политехникума) отобрали только что выстроенное здание. Отобрали, чтобы открыть в городе научно-исследовательский институт для оборонки. Студенты техникума все лето вместо каникул трудились на строительстве нового здания, но «партия решила» — первый секретарь обкома КПСС приговорил – здание у техникума отобрать.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30345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+mj-lt"/>
              </a:rPr>
              <a:t>О безуспешных попытках директора отстоять здание для студентов, о хождениях по кабинетам партийных сановников Рязани и области — и был рассказ Солженицына. В городе он вызвал большой резонанс — в персонажах узнавали местных начальников, да и история «изъятия» </a:t>
            </a:r>
            <a:endParaRPr lang="ru-RU" sz="2000" b="1" dirty="0">
              <a:latin typeface="+mj-lt"/>
            </a:endParaRPr>
          </a:p>
        </p:txBody>
      </p:sp>
      <p:pic>
        <p:nvPicPr>
          <p:cNvPr id="33794" name="Picture 2" descr="http://images.rusbook.net/prds/%D0%A0%D1%83%D1%81%D1%81%D0%BA%D0%B0%D1%8F-%D0%BB%D0%B8%D1%82%D0%B5%D1%80%D0%B0%D1%82%D1%83%D1%80%D0%B0-%D1%81%D0%BE%D0%B2%D0%B5%D1%82%D1%81%D0%BA%D0%BE%D0%B3%D0%BE-%D0%BF%D0%B5%D1%80%D0%B8%D0%BE%D0%B4%D0%B0-(1917-1991)-6180/389176/389176-14-77762.jpg.ashx?w=290&amp;h=370&amp;c=3479&amp;pid=389176&amp;s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6672"/>
            <a:ext cx="2762250" cy="3524251"/>
          </a:xfrm>
          <a:prstGeom prst="rect">
            <a:avLst/>
          </a:prstGeom>
          <a:noFill/>
        </p:spPr>
      </p:pic>
      <p:pic>
        <p:nvPicPr>
          <p:cNvPr id="33796" name="Picture 4" descr="http://xn-----8kcgddosbgan8afk9b.xn--p1ai/images/middle/1468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21088"/>
            <a:ext cx="1512168" cy="234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Идея создания в Рязани литературного музея, посвященного рассказу «Для пользы дела», пришла к преподавателю колледжа, краеведу Владимиру Крылову и московскому журналисту Николаю </a:t>
            </a:r>
            <a:r>
              <a:rPr lang="ru-RU" sz="2400" b="1" dirty="0" err="1" smtClean="0"/>
              <a:t>Ледовских</a:t>
            </a:r>
            <a:r>
              <a:rPr lang="ru-RU" sz="2400" b="1" dirty="0" smtClean="0"/>
              <a:t>. Музей открылся в июне 2003 г. На здании колледжа была установлена мемориальная доска: «В этом здании с февраля по апрель 1963 года собирал материал к рассказу "Для пользы дела" русский писатель, лауреат Нобелевской премии, почетный гражданин Рязани Александр Исаевич Солженицын».</a:t>
            </a:r>
          </a:p>
          <a:p>
            <a:r>
              <a:rPr lang="ru-RU" sz="2400" b="1" dirty="0" smtClean="0"/>
              <a:t>В небольшой экспозиции музея представлены книги, личные вещи Солженицына — пишущая машинка «Колибри», приемник «Спидола», фотографии, мемуары...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02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Flash" pitchFamily="34" charset="0"/>
              </a:rPr>
              <a:t>В 1957 г. из Владимирской области в Рязань переезжает недавний политический заключенный, учитель физики и математики Александр Исаевич Солженицын.</a:t>
            </a:r>
            <a:endParaRPr lang="ru-RU" sz="3200" dirty="0">
              <a:latin typeface="Flash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62.unise.ru/files/news/2013/01/25/news_25012013_72321_sam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931633" cy="1872208"/>
          </a:xfrm>
          <a:prstGeom prst="rect">
            <a:avLst/>
          </a:prstGeom>
          <a:noFill/>
        </p:spPr>
      </p:pic>
      <p:pic>
        <p:nvPicPr>
          <p:cNvPr id="35844" name="Picture 4" descr="http://rv.ryazan.ru/photo/4282/5007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58169"/>
            <a:ext cx="4608512" cy="328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38884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1965-м, после захвата в Рязани сотрудниками КГБ части тайного архива писателя на одном из обысков (у </a:t>
            </a:r>
            <a:r>
              <a:rPr lang="ru-RU" sz="2000" b="1" dirty="0" err="1" smtClean="0"/>
              <a:t>Теушей</a:t>
            </a:r>
            <a:r>
              <a:rPr lang="ru-RU" sz="2000" b="1" dirty="0" smtClean="0"/>
              <a:t>), над Солженицыным сгущаются тучи. Он отчаянно борется за возвращение архива и публикацию новых произведений, пишет дерзкое письмо начальству.</a:t>
            </a:r>
          </a:p>
          <a:p>
            <a:r>
              <a:rPr lang="ru-RU" sz="2000" b="1" dirty="0" smtClean="0"/>
              <a:t>   29 декабря 1965 г. </a:t>
            </a:r>
            <a:r>
              <a:rPr lang="ru-RU" sz="2000" b="1" dirty="0" err="1" smtClean="0"/>
              <a:t>Решетовская</a:t>
            </a:r>
            <a:r>
              <a:rPr lang="ru-RU" sz="2000" b="1" dirty="0" smtClean="0"/>
              <a:t> телеграммой вызывает А. И. домой — он в это время работал над главами «Архипелага ГУЛАГ» в одном из своих новых «</a:t>
            </a:r>
            <a:r>
              <a:rPr lang="ru-RU" sz="2000" b="1" dirty="0" err="1" smtClean="0"/>
              <a:t>укрывищ</a:t>
            </a:r>
            <a:r>
              <a:rPr lang="ru-RU" sz="2000" b="1" dirty="0" smtClean="0"/>
              <a:t>» — на отдаленном эстонском хуторе. Они получили новую квартиру в Рязани на ул. Яблочкова, дом 1, кв. 11.</a:t>
            </a:r>
            <a:endParaRPr lang="ru-RU" sz="2000" b="1" dirty="0"/>
          </a:p>
        </p:txBody>
      </p:sp>
      <p:pic>
        <p:nvPicPr>
          <p:cNvPr id="31748" name="Picture 4" descr="http://www.zhaba.ru/_pics/wf25so1qyp4eb92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040814" cy="5387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96752"/>
            <a:ext cx="61024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1990 г. по инициативе Рязанского отделения историко-просветительского общества «Мемориал» и городского клуба избирателей Александру Исаевичу Солженицыну было присвоено звание почетного гражданина города Рязани. Осенью 1994 г. Александр Исаевич Солженицын, вернувшийся в Россию после 20-летнего изгнания, приедет в Рязань.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lash" pitchFamily="34" charset="0"/>
              </a:rPr>
              <a:t>Он поселяется в квартире своей жены, преподавателя Рязанского сельскохозяйственного института Натальи Алексеевны </a:t>
            </a:r>
            <a:r>
              <a:rPr lang="ru-RU" sz="2000" dirty="0" err="1" smtClean="0">
                <a:latin typeface="Flash" pitchFamily="34" charset="0"/>
              </a:rPr>
              <a:t>Решетовской</a:t>
            </a:r>
            <a:r>
              <a:rPr lang="ru-RU" sz="2000" dirty="0" smtClean="0">
                <a:latin typeface="Flash" pitchFamily="34" charset="0"/>
              </a:rPr>
              <a:t> по адресу 1-й </a:t>
            </a:r>
            <a:r>
              <a:rPr lang="ru-RU" sz="2000" dirty="0" err="1" smtClean="0">
                <a:latin typeface="Flash" pitchFamily="34" charset="0"/>
              </a:rPr>
              <a:t>Касимовский</a:t>
            </a:r>
            <a:r>
              <a:rPr lang="ru-RU" sz="2000" dirty="0" smtClean="0">
                <a:latin typeface="Flash" pitchFamily="34" charset="0"/>
              </a:rPr>
              <a:t> переулок, дом 12, квартира 3 (позднее переулок назовут улицей Урицкого). «Тихое житье» в девятиметровой квадратной комнате, где поселились супруги, началось хлопотно: получали багаж с прежнего места жительства Солженицына, делали ремонт, переставляли мебель, размещали книги. </a:t>
            </a:r>
            <a:endParaRPr lang="ru-RU" sz="2000" dirty="0">
              <a:latin typeface="Flash" pitchFamily="34" charset="0"/>
            </a:endParaRPr>
          </a:p>
        </p:txBody>
      </p:sp>
      <p:pic>
        <p:nvPicPr>
          <p:cNvPr id="2050" name="Picture 2" descr="http://www.solzhenitsyn.ru/upload/iblock/371/jzl-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708920"/>
            <a:ext cx="2592288" cy="3869087"/>
          </a:xfrm>
          <a:prstGeom prst="rect">
            <a:avLst/>
          </a:prstGeom>
          <a:noFill/>
        </p:spPr>
      </p:pic>
      <p:pic>
        <p:nvPicPr>
          <p:cNvPr id="2052" name="Picture 4" descr="http://www.kp.ru/f/12/image/84/04/3050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1188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692696"/>
            <a:ext cx="85689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доме был дворик с садом. В дальнем углу у глухого забора, где старая яблоня образует «беседку», Солженицын соорудил скамейку и столик.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Ему было почти сорок, но после каморок, которые до войны он делил с мамой, землянок на фронте, тюремных камер и лагерных бараков, угла в Матрениной избе, он впервые ощутил домашний уют.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«Там можно проводить целые дни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— писал он друзьям про комнату в Рязани. —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Таких условий не запомню в своей жизни. Шум города туда доносится глуховато, жары там не ощущаешь, воздух совершенно очищен деревьями, не падает солнце, не пробьется пыль — а сверху висят яблоки...»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6264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lash" pitchFamily="34" charset="0"/>
              </a:rPr>
              <a:t>С весны 1958-го супруги пристрастились к небольшим велосипедным походам, особенно полюбили небольшое мещерское </a:t>
            </a:r>
            <a:r>
              <a:rPr lang="ru-RU" sz="2400" dirty="0" err="1" smtClean="0">
                <a:latin typeface="Flash" pitchFamily="34" charset="0"/>
              </a:rPr>
              <a:t>Сегденское</a:t>
            </a:r>
            <a:r>
              <a:rPr lang="ru-RU" sz="2400" dirty="0" smtClean="0">
                <a:latin typeface="Flash" pitchFamily="34" charset="0"/>
              </a:rPr>
              <a:t> озеро. Но рязанский обком КПСС присмотрел это место для отдыха своих функционеров — об этом Солженицын пишет в одной из первых своих рязанских миниатюр «Крохотках»</a:t>
            </a:r>
            <a:endParaRPr lang="ru-RU" sz="2400" dirty="0">
              <a:latin typeface="Flash" pitchFamily="34" charset="0"/>
            </a:endParaRPr>
          </a:p>
        </p:txBody>
      </p:sp>
      <p:pic>
        <p:nvPicPr>
          <p:cNvPr id="19458" name="Picture 2" descr="http://www.terso1.ru/files/users/190/16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42900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www.rp-net.ru/images/authors/Solzhenicyn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4664"/>
            <a:ext cx="21050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8367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Flash" pitchFamily="34" charset="0"/>
              </a:rPr>
              <a:t>С осени 1957 г. Солженицын в Рязани начинает свою тайную работу над второй редакцией романа «В круге первом»</a:t>
            </a:r>
            <a:endParaRPr lang="ru-RU" sz="2800" dirty="0">
              <a:latin typeface="Flash" pitchFamily="34" charset="0"/>
            </a:endParaRPr>
          </a:p>
        </p:txBody>
      </p:sp>
      <p:pic>
        <p:nvPicPr>
          <p:cNvPr id="18434" name="Picture 2" descr="http://img.news.tut.ua/300x230/1_39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3817607" cy="2863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9000" t="-19000" r="-12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Flash" pitchFamily="34" charset="0"/>
              </a:rPr>
              <a:t> С 25 августа 1957 г. Александр Солженицын, к тому времени полностью реабилитированный, смог начать свою официальную работу в качестве учителя физики и астрономии в рязанской школе №2. Помог директор второй школы Георгий Георгиевич Матвеев, с которым Солженицын познакомился при хождении по отделам образования. Оказалось, что они воевали рядом, да и приглянулся Солженицын директору.</a:t>
            </a:r>
            <a:endParaRPr lang="ru-RU" sz="2800" dirty="0">
              <a:latin typeface="Flash" pitchFamily="34" charset="0"/>
            </a:endParaRPr>
          </a:p>
        </p:txBody>
      </p:sp>
      <p:pic>
        <p:nvPicPr>
          <p:cNvPr id="17410" name="Picture 2" descr="http://www.history-ryazan.ru/system/files/images/user_images/u120/solg8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05672"/>
            <a:ext cx="504056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3884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Flash" pitchFamily="34" charset="0"/>
              </a:rPr>
              <a:t>Новый учитель был заметно не похож ни на кого из школьных педагогов — ни с кем не сближался, избегал общих разговоров, не вмешивался ни в какие литературные обсуждения. Физик не застревал в учительской, уклонялся от праздничных сборов, дружеских посиделок. Отказался от должности завуча, от предложения аспирантуры в Академии педагогических наук. Главной, истинной целью его было — успеть написать правду о годах массового террора в стране, а для этой тайной работы было нужно время.</a:t>
            </a:r>
            <a:endParaRPr lang="ru-RU" sz="2800" dirty="0">
              <a:latin typeface="Flash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2000" t="-55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76672"/>
            <a:ext cx="6246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Flash" pitchFamily="34" charset="0"/>
              </a:rPr>
              <a:t>«Объяснения на его уроках были захватывающими, эмоциональными. Ребята слушали его с большим вниманием. Я часто был свидетелем его блестящих уроков»,</a:t>
            </a:r>
            <a:r>
              <a:rPr lang="ru-RU" sz="2400" dirty="0" smtClean="0">
                <a:latin typeface="Flash" pitchFamily="34" charset="0"/>
              </a:rPr>
              <a:t> — вспоминал коллега Солженицына по 2-й школе  </a:t>
            </a:r>
            <a:r>
              <a:rPr lang="ru-RU" sz="2400" dirty="0" err="1" smtClean="0">
                <a:latin typeface="Flash" pitchFamily="34" charset="0"/>
              </a:rPr>
              <a:t>Суслович</a:t>
            </a:r>
            <a:r>
              <a:rPr lang="ru-RU" sz="2400" dirty="0" smtClean="0">
                <a:latin typeface="Flash" pitchFamily="34" charset="0"/>
              </a:rPr>
              <a:t>.</a:t>
            </a:r>
          </a:p>
          <a:p>
            <a:endParaRPr lang="ru-RU" sz="2400" dirty="0" smtClean="0">
              <a:latin typeface="Flash" pitchFamily="34" charset="0"/>
            </a:endParaRPr>
          </a:p>
          <a:p>
            <a:endParaRPr lang="ru-RU" sz="2400" dirty="0" smtClean="0">
              <a:latin typeface="Flash" pitchFamily="34" charset="0"/>
            </a:endParaRPr>
          </a:p>
          <a:p>
            <a:endParaRPr lang="ru-RU" sz="2400" dirty="0" smtClean="0">
              <a:latin typeface="Flash" pitchFamily="34" charset="0"/>
            </a:endParaRPr>
          </a:p>
          <a:p>
            <a:r>
              <a:rPr lang="ru-RU" sz="2400" dirty="0" smtClean="0">
                <a:latin typeface="Flash" pitchFamily="34" charset="0"/>
              </a:rPr>
              <a:t>Ученики вспоминают, что невозможно было представить Солженицына кричащим «Вон из класса!» или грозящим «Без родителей в школу не являйся!».</a:t>
            </a:r>
            <a:endParaRPr lang="ru-RU" sz="2400" dirty="0">
              <a:latin typeface="Flash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1490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2013-05-14T18:46:26Z</dcterms:modified>
</cp:coreProperties>
</file>